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E980D-90C1-40A0-8105-B3875553841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5DE51-933B-4C4C-9CDA-0E68A3964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6480-EC20-4DB4-AEE2-CEF44C858E15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14E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6DA9-1831-4550-BE76-CEAEABFC84C9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14E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AA6C-C9DD-4392-9E2C-0FE059F1266B}" type="datetime1">
              <a:rPr lang="en-US" smtClean="0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14E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5B79-5CB6-4BB9-B387-7966445458CD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907" y="1243583"/>
            <a:ext cx="1021079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95855" y="1231391"/>
            <a:ext cx="256031" cy="21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38756" y="1243583"/>
            <a:ext cx="661415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91611" y="1228344"/>
            <a:ext cx="67055" cy="266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0672" y="1246632"/>
            <a:ext cx="227075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54323" y="1232916"/>
            <a:ext cx="958595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08932" y="1243583"/>
            <a:ext cx="129539" cy="20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53711" y="1232928"/>
            <a:ext cx="451103" cy="213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96255" y="1246632"/>
            <a:ext cx="266699" cy="196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66003" y="1260360"/>
            <a:ext cx="505955" cy="185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96355" y="1228344"/>
            <a:ext cx="67055" cy="266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65520" y="1237488"/>
            <a:ext cx="1318259" cy="259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475219" y="1237488"/>
            <a:ext cx="207263" cy="205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778495" y="1232916"/>
            <a:ext cx="644651" cy="2133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86383" y="1598688"/>
            <a:ext cx="451103" cy="2133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376794" y="1600085"/>
            <a:ext cx="1015858" cy="2101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419908" y="1716773"/>
            <a:ext cx="75751" cy="306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74647" y="1598676"/>
            <a:ext cx="1123188" cy="2133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513076" y="1598688"/>
            <a:ext cx="603503" cy="2133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246120" y="1603248"/>
            <a:ext cx="641603" cy="2087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008120" y="1597152"/>
            <a:ext cx="256031" cy="2148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364735" y="1598675"/>
            <a:ext cx="409955" cy="2133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10328" y="1603248"/>
            <a:ext cx="932687" cy="2087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981700" y="1598675"/>
            <a:ext cx="1330451" cy="2133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432547" y="1598676"/>
            <a:ext cx="992123" cy="2636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78763" y="1964435"/>
            <a:ext cx="409955" cy="2133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278636" y="1964435"/>
            <a:ext cx="1056131" cy="2636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421635" y="1962911"/>
            <a:ext cx="256031" cy="2148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744502" y="1965401"/>
            <a:ext cx="1109120" cy="2614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876192" y="2129561"/>
            <a:ext cx="59256" cy="863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43200" y="1964435"/>
            <a:ext cx="1193291" cy="2636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039933" y="1965401"/>
            <a:ext cx="1668003" cy="2105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715647" y="2129561"/>
            <a:ext cx="59269" cy="863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038600" y="1964448"/>
            <a:ext cx="1737359" cy="2529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881115" y="1964435"/>
            <a:ext cx="1373123" cy="263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347204" y="1969008"/>
            <a:ext cx="641603" cy="2087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2F60-48BA-439E-B04A-6AFB34C3F900}" type="datetime1">
              <a:rPr lang="en-US" smtClean="0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8396" y="188432"/>
            <a:ext cx="4527207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14E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225" y="2777402"/>
            <a:ext cx="8523549" cy="195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CA53-AAEA-4763-B3F0-D34411322A0C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ker-holding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4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889" y="5694268"/>
            <a:ext cx="7960359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  <a:hlinkClick r:id="rId2"/>
              </a:rPr>
              <a:t>www.ker-holding.ru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9867" y="3764279"/>
            <a:ext cx="3671303" cy="213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4720" y="4354067"/>
            <a:ext cx="1766315" cy="1766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83204" y="2701339"/>
            <a:ext cx="271462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765" marR="5080" indent="-647700">
              <a:lnSpc>
                <a:spcPct val="100000"/>
              </a:lnSpc>
            </a:pP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Environmental Projects </a:t>
            </a:r>
            <a:r>
              <a:rPr sz="1600" b="1" spc="-5" dirty="0">
                <a:solidFill>
                  <a:srgbClr val="214E94"/>
                </a:solidFill>
                <a:latin typeface="Calibri"/>
                <a:cs typeface="Calibri"/>
              </a:rPr>
              <a:t>Director  </a:t>
            </a: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Mansur </a:t>
            </a:r>
            <a:r>
              <a:rPr sz="1600" b="1" dirty="0">
                <a:solidFill>
                  <a:srgbClr val="214E94"/>
                </a:solidFill>
                <a:latin typeface="Calibri"/>
                <a:cs typeface="Calibri"/>
              </a:rPr>
              <a:t>R.</a:t>
            </a:r>
            <a:r>
              <a:rPr sz="1600" b="1" spc="35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Khasiyatullov</a:t>
            </a:r>
            <a:endParaRPr sz="1600">
              <a:latin typeface="Calibri"/>
              <a:cs typeface="Calibri"/>
            </a:endParaRPr>
          </a:p>
          <a:p>
            <a:pPr marL="1282065">
              <a:lnSpc>
                <a:spcPct val="100000"/>
              </a:lnSpc>
            </a:pPr>
            <a:r>
              <a:rPr sz="1600" b="1" spc="-5" dirty="0">
                <a:solidFill>
                  <a:srgbClr val="214E94"/>
                </a:solidFill>
                <a:latin typeface="Calibri"/>
                <a:cs typeface="Calibri"/>
              </a:rPr>
              <a:t>+7 </a:t>
            </a: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960 062 </a:t>
            </a:r>
            <a:r>
              <a:rPr sz="1600" b="1" spc="-5" dirty="0">
                <a:solidFill>
                  <a:srgbClr val="214E94"/>
                </a:solidFill>
                <a:latin typeface="Calibri"/>
                <a:cs typeface="Calibri"/>
              </a:rPr>
              <a:t>34</a:t>
            </a:r>
            <a:r>
              <a:rPr sz="1600" b="1" spc="20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4E94"/>
                </a:solidFill>
                <a:latin typeface="Calibri"/>
                <a:cs typeface="Calibri"/>
              </a:rPr>
              <a:t>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1028" y="286511"/>
            <a:ext cx="1706879" cy="536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E5C4EF-C975-3133-BEDA-7D1578120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21334"/>
            <a:ext cx="10668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48" y="605478"/>
            <a:ext cx="36588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Waste </a:t>
            </a:r>
            <a:r>
              <a:rPr spc="-15" dirty="0"/>
              <a:t>preparation before</a:t>
            </a:r>
            <a:r>
              <a:rPr spc="45" dirty="0"/>
              <a:t> </a:t>
            </a:r>
            <a:r>
              <a:rPr spc="-5" dirty="0"/>
              <a:t>disposal</a:t>
            </a:r>
          </a:p>
        </p:txBody>
      </p:sp>
      <p:sp>
        <p:nvSpPr>
          <p:cNvPr id="3" name="object 3"/>
          <p:cNvSpPr/>
          <p:nvPr/>
        </p:nvSpPr>
        <p:spPr>
          <a:xfrm>
            <a:off x="516636" y="1028700"/>
            <a:ext cx="1999487" cy="268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582" y="1232881"/>
            <a:ext cx="102425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MSW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after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sorting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7188" y="1028700"/>
            <a:ext cx="2004059" cy="2676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8171" y="1228611"/>
            <a:ext cx="83756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MSW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Crushing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1079" y="1021079"/>
            <a:ext cx="1999487" cy="269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3714" y="1231725"/>
            <a:ext cx="118618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MSW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drying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61631" y="1039367"/>
            <a:ext cx="1999487" cy="2685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92839" y="1244001"/>
            <a:ext cx="101155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Air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sepa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3044" y="1813560"/>
            <a:ext cx="1283207" cy="1335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4827" y="1813560"/>
            <a:ext cx="1286255" cy="1322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5296" y="1813560"/>
            <a:ext cx="1296923" cy="1333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8416" y="1813560"/>
            <a:ext cx="1296923" cy="1333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8557" y="2030729"/>
            <a:ext cx="495300" cy="649605"/>
          </a:xfrm>
          <a:custGeom>
            <a:avLst/>
            <a:gdLst/>
            <a:ahLst/>
            <a:cxnLst/>
            <a:rect l="l" t="t" r="r" b="b"/>
            <a:pathLst>
              <a:path w="495300" h="649605">
                <a:moveTo>
                  <a:pt x="247650" y="0"/>
                </a:moveTo>
                <a:lnTo>
                  <a:pt x="247650" y="162305"/>
                </a:lnTo>
                <a:lnTo>
                  <a:pt x="0" y="162305"/>
                </a:lnTo>
                <a:lnTo>
                  <a:pt x="0" y="486917"/>
                </a:lnTo>
                <a:lnTo>
                  <a:pt x="247650" y="486917"/>
                </a:lnTo>
                <a:lnTo>
                  <a:pt x="247650" y="649223"/>
                </a:lnTo>
                <a:lnTo>
                  <a:pt x="495300" y="324611"/>
                </a:lnTo>
                <a:lnTo>
                  <a:pt x="24765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8557" y="2030729"/>
            <a:ext cx="495300" cy="649605"/>
          </a:xfrm>
          <a:custGeom>
            <a:avLst/>
            <a:gdLst/>
            <a:ahLst/>
            <a:cxnLst/>
            <a:rect l="l" t="t" r="r" b="b"/>
            <a:pathLst>
              <a:path w="495300" h="649605">
                <a:moveTo>
                  <a:pt x="0" y="162305"/>
                </a:moveTo>
                <a:lnTo>
                  <a:pt x="247650" y="162305"/>
                </a:lnTo>
                <a:lnTo>
                  <a:pt x="247650" y="0"/>
                </a:lnTo>
                <a:lnTo>
                  <a:pt x="495300" y="324611"/>
                </a:lnTo>
                <a:lnTo>
                  <a:pt x="247650" y="649223"/>
                </a:lnTo>
                <a:lnTo>
                  <a:pt x="247650" y="486917"/>
                </a:lnTo>
                <a:lnTo>
                  <a:pt x="0" y="486917"/>
                </a:lnTo>
                <a:lnTo>
                  <a:pt x="0" y="162305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8921" y="2030729"/>
            <a:ext cx="497205" cy="649605"/>
          </a:xfrm>
          <a:custGeom>
            <a:avLst/>
            <a:gdLst/>
            <a:ahLst/>
            <a:cxnLst/>
            <a:rect l="l" t="t" r="r" b="b"/>
            <a:pathLst>
              <a:path w="497204" h="649605">
                <a:moveTo>
                  <a:pt x="248411" y="0"/>
                </a:moveTo>
                <a:lnTo>
                  <a:pt x="248411" y="162305"/>
                </a:lnTo>
                <a:lnTo>
                  <a:pt x="0" y="162305"/>
                </a:lnTo>
                <a:lnTo>
                  <a:pt x="0" y="486917"/>
                </a:lnTo>
                <a:lnTo>
                  <a:pt x="248411" y="486917"/>
                </a:lnTo>
                <a:lnTo>
                  <a:pt x="248411" y="649223"/>
                </a:lnTo>
                <a:lnTo>
                  <a:pt x="496823" y="3246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8921" y="2030729"/>
            <a:ext cx="497205" cy="649605"/>
          </a:xfrm>
          <a:custGeom>
            <a:avLst/>
            <a:gdLst/>
            <a:ahLst/>
            <a:cxnLst/>
            <a:rect l="l" t="t" r="r" b="b"/>
            <a:pathLst>
              <a:path w="497204" h="649605">
                <a:moveTo>
                  <a:pt x="0" y="162305"/>
                </a:moveTo>
                <a:lnTo>
                  <a:pt x="248411" y="162305"/>
                </a:lnTo>
                <a:lnTo>
                  <a:pt x="248411" y="0"/>
                </a:lnTo>
                <a:lnTo>
                  <a:pt x="496823" y="324611"/>
                </a:lnTo>
                <a:lnTo>
                  <a:pt x="248411" y="649223"/>
                </a:lnTo>
                <a:lnTo>
                  <a:pt x="248411" y="486917"/>
                </a:lnTo>
                <a:lnTo>
                  <a:pt x="0" y="486917"/>
                </a:lnTo>
                <a:lnTo>
                  <a:pt x="0" y="162305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1290" y="2030729"/>
            <a:ext cx="495300" cy="649605"/>
          </a:xfrm>
          <a:custGeom>
            <a:avLst/>
            <a:gdLst/>
            <a:ahLst/>
            <a:cxnLst/>
            <a:rect l="l" t="t" r="r" b="b"/>
            <a:pathLst>
              <a:path w="495300" h="649605">
                <a:moveTo>
                  <a:pt x="247650" y="0"/>
                </a:moveTo>
                <a:lnTo>
                  <a:pt x="247650" y="162305"/>
                </a:lnTo>
                <a:lnTo>
                  <a:pt x="0" y="162305"/>
                </a:lnTo>
                <a:lnTo>
                  <a:pt x="0" y="486917"/>
                </a:lnTo>
                <a:lnTo>
                  <a:pt x="247650" y="486917"/>
                </a:lnTo>
                <a:lnTo>
                  <a:pt x="247650" y="649223"/>
                </a:lnTo>
                <a:lnTo>
                  <a:pt x="495300" y="324611"/>
                </a:lnTo>
                <a:lnTo>
                  <a:pt x="24765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11290" y="2030729"/>
            <a:ext cx="495300" cy="649605"/>
          </a:xfrm>
          <a:custGeom>
            <a:avLst/>
            <a:gdLst/>
            <a:ahLst/>
            <a:cxnLst/>
            <a:rect l="l" t="t" r="r" b="b"/>
            <a:pathLst>
              <a:path w="495300" h="649605">
                <a:moveTo>
                  <a:pt x="0" y="162305"/>
                </a:moveTo>
                <a:lnTo>
                  <a:pt x="247650" y="162305"/>
                </a:lnTo>
                <a:lnTo>
                  <a:pt x="247650" y="0"/>
                </a:lnTo>
                <a:lnTo>
                  <a:pt x="495300" y="324611"/>
                </a:lnTo>
                <a:lnTo>
                  <a:pt x="247650" y="649223"/>
                </a:lnTo>
                <a:lnTo>
                  <a:pt x="247650" y="486917"/>
                </a:lnTo>
                <a:lnTo>
                  <a:pt x="0" y="486917"/>
                </a:lnTo>
                <a:lnTo>
                  <a:pt x="0" y="162305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8435" y="5439335"/>
            <a:ext cx="200088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32523"/>
                </a:solidFill>
                <a:latin typeface="Calibri"/>
                <a:cs typeface="Calibri"/>
              </a:rPr>
              <a:t>Humidity:</a:t>
            </a:r>
            <a:r>
              <a:rPr sz="1600" spc="-95" dirty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32523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32523"/>
                </a:solidFill>
                <a:latin typeface="Calibri"/>
                <a:cs typeface="Calibri"/>
              </a:rPr>
              <a:t>Ash </a:t>
            </a:r>
            <a:r>
              <a:rPr sz="1600" spc="-10" dirty="0">
                <a:solidFill>
                  <a:srgbClr val="632523"/>
                </a:solidFill>
                <a:latin typeface="Calibri"/>
                <a:cs typeface="Calibri"/>
              </a:rPr>
              <a:t>content: </a:t>
            </a:r>
            <a:r>
              <a:rPr sz="1600" b="1" spc="-5" dirty="0">
                <a:solidFill>
                  <a:srgbClr val="632523"/>
                </a:solidFill>
                <a:latin typeface="Calibri"/>
                <a:cs typeface="Calibri"/>
              </a:rPr>
              <a:t>up </a:t>
            </a:r>
            <a:r>
              <a:rPr sz="1600" b="1" spc="-10" dirty="0">
                <a:solidFill>
                  <a:srgbClr val="632523"/>
                </a:solidFill>
                <a:latin typeface="Calibri"/>
                <a:cs typeface="Calibri"/>
              </a:rPr>
              <a:t>to </a:t>
            </a:r>
            <a:r>
              <a:rPr sz="1600" b="1" spc="-5" dirty="0">
                <a:solidFill>
                  <a:srgbClr val="632523"/>
                </a:solidFill>
                <a:latin typeface="Calibri"/>
                <a:cs typeface="Calibri"/>
              </a:rPr>
              <a:t>10</a:t>
            </a:r>
            <a:r>
              <a:rPr sz="1600" b="1" spc="-35" dirty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32523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32523"/>
                </a:solidFill>
                <a:latin typeface="Calibri"/>
                <a:cs typeface="Calibri"/>
              </a:rPr>
              <a:t>Calories: </a:t>
            </a:r>
            <a:r>
              <a:rPr sz="1600" b="1" spc="-10" dirty="0">
                <a:solidFill>
                  <a:srgbClr val="632523"/>
                </a:solidFill>
                <a:latin typeface="Calibri"/>
                <a:cs typeface="Calibri"/>
              </a:rPr>
              <a:t>6000</a:t>
            </a:r>
            <a:r>
              <a:rPr sz="1600" b="1" spc="-20" dirty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32523"/>
                </a:solidFill>
                <a:latin typeface="Calibri"/>
                <a:cs typeface="Calibri"/>
              </a:rPr>
              <a:t>kcal/kg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75626" y="3405378"/>
            <a:ext cx="760730" cy="858519"/>
          </a:xfrm>
          <a:custGeom>
            <a:avLst/>
            <a:gdLst/>
            <a:ahLst/>
            <a:cxnLst/>
            <a:rect l="l" t="t" r="r" b="b"/>
            <a:pathLst>
              <a:path w="760729" h="858520">
                <a:moveTo>
                  <a:pt x="760475" y="477773"/>
                </a:moveTo>
                <a:lnTo>
                  <a:pt x="0" y="477773"/>
                </a:lnTo>
                <a:lnTo>
                  <a:pt x="380237" y="858012"/>
                </a:lnTo>
                <a:lnTo>
                  <a:pt x="760475" y="477773"/>
                </a:lnTo>
                <a:close/>
              </a:path>
              <a:path w="760729" h="858520">
                <a:moveTo>
                  <a:pt x="570356" y="0"/>
                </a:moveTo>
                <a:lnTo>
                  <a:pt x="190118" y="0"/>
                </a:lnTo>
                <a:lnTo>
                  <a:pt x="190118" y="477773"/>
                </a:lnTo>
                <a:lnTo>
                  <a:pt x="570356" y="477773"/>
                </a:lnTo>
                <a:lnTo>
                  <a:pt x="5703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75626" y="3405378"/>
            <a:ext cx="760730" cy="858519"/>
          </a:xfrm>
          <a:custGeom>
            <a:avLst/>
            <a:gdLst/>
            <a:ahLst/>
            <a:cxnLst/>
            <a:rect l="l" t="t" r="r" b="b"/>
            <a:pathLst>
              <a:path w="760729" h="858520">
                <a:moveTo>
                  <a:pt x="570356" y="0"/>
                </a:moveTo>
                <a:lnTo>
                  <a:pt x="570356" y="477773"/>
                </a:lnTo>
                <a:lnTo>
                  <a:pt x="760475" y="477773"/>
                </a:lnTo>
                <a:lnTo>
                  <a:pt x="380237" y="858012"/>
                </a:lnTo>
                <a:lnTo>
                  <a:pt x="0" y="477773"/>
                </a:lnTo>
                <a:lnTo>
                  <a:pt x="190118" y="477773"/>
                </a:lnTo>
                <a:lnTo>
                  <a:pt x="190118" y="0"/>
                </a:lnTo>
                <a:lnTo>
                  <a:pt x="570356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20628" y="3863497"/>
            <a:ext cx="8382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Gasifier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04032" y="4306823"/>
            <a:ext cx="5350763" cy="2048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1ABE763D-EF6D-C0CE-7971-9226F82E55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47" y="682090"/>
            <a:ext cx="3928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"G </a:t>
            </a:r>
            <a:r>
              <a:rPr dirty="0"/>
              <a:t>- 1.5 </a:t>
            </a:r>
            <a:r>
              <a:rPr spc="-5" dirty="0"/>
              <a:t>Gasifier" RDF Processing</a:t>
            </a:r>
            <a:r>
              <a:rPr spc="-80" dirty="0"/>
              <a:t> </a:t>
            </a:r>
            <a:r>
              <a:rPr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502919" y="1799856"/>
            <a:ext cx="8401811" cy="3212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56634D-E16C-996F-D5EA-27C49EED08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6483" y="223573"/>
            <a:ext cx="14776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Specifications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9714" y="2777402"/>
          <a:ext cx="8334405" cy="1944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Furnace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GOST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10585-99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Furnace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household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Pyrolysis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liquid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82">
                <a:tc>
                  <a:txBody>
                    <a:bodyPr/>
                    <a:lstStyle/>
                    <a:p>
                      <a:pPr>
                        <a:lnSpc>
                          <a:spcPts val="2039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Viscosity,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800" spc="-15" baseline="34722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/s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ts val="203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Flash point,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7" baseline="34722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&gt;45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&gt;20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02">
                <a:tc>
                  <a:txBody>
                    <a:bodyPr/>
                    <a:lstStyle/>
                    <a:p>
                      <a:pPr>
                        <a:lnSpc>
                          <a:spcPts val="2039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Acidity,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mg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KOH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 100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cm</a:t>
                      </a:r>
                      <a:r>
                        <a:rPr sz="1800" spc="-7" baseline="34722" dirty="0">
                          <a:latin typeface="Calibri"/>
                          <a:cs typeface="Calibri"/>
                        </a:rPr>
                        <a:t>3</a:t>
                      </a:r>
                      <a:endParaRPr sz="1800" baseline="34722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82">
                <a:tc>
                  <a:txBody>
                    <a:bodyPr/>
                    <a:lstStyle/>
                    <a:p>
                      <a:pPr>
                        <a:lnSpc>
                          <a:spcPts val="2039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content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traces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5.40%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9714" y="5446288"/>
          <a:ext cx="4211690" cy="98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2860" indent="-22860">
                        <a:lnSpc>
                          <a:spcPts val="179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allowable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concentration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Sample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>
                        <a:lnSpc>
                          <a:spcPts val="179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Nox</a:t>
                      </a:r>
                      <a:r>
                        <a:rPr sz="16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(ppm)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9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pPr>
                        <a:lnSpc>
                          <a:spcPts val="179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 (mg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equiv/m3)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596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10601" y="916974"/>
            <a:ext cx="8338184" cy="180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2500">
              <a:lnSpc>
                <a:spcPct val="100000"/>
              </a:lnSpc>
            </a:pP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RDF processing unit performance is minimum 4,000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tons/year  Performance for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liquid </a:t>
            </a:r>
            <a:r>
              <a:rPr sz="1900" b="1" spc="-15" dirty="0">
                <a:solidFill>
                  <a:srgbClr val="77933C"/>
                </a:solidFill>
                <a:latin typeface="Calibri"/>
                <a:cs typeface="Calibri"/>
              </a:rPr>
              <a:t>hydrocarbon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fraction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is up </a:t>
            </a:r>
            <a:r>
              <a:rPr sz="1900" b="1" spc="-15" dirty="0">
                <a:solidFill>
                  <a:srgbClr val="77933C"/>
                </a:solidFill>
                <a:latin typeface="Calibri"/>
                <a:cs typeface="Calibri"/>
              </a:rPr>
              <a:t>to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50%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of </a:t>
            </a:r>
            <a:r>
              <a:rPr sz="1900" b="1" spc="-25" dirty="0">
                <a:solidFill>
                  <a:srgbClr val="77933C"/>
                </a:solidFill>
                <a:latin typeface="Calibri"/>
                <a:cs typeface="Calibri"/>
              </a:rPr>
              <a:t>raw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materials 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Heat </a:t>
            </a:r>
            <a:r>
              <a:rPr sz="1900" b="1" spc="-15" dirty="0">
                <a:solidFill>
                  <a:srgbClr val="77933C"/>
                </a:solidFill>
                <a:latin typeface="Calibri"/>
                <a:cs typeface="Calibri"/>
              </a:rPr>
              <a:t>rating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is minimum 1</a:t>
            </a:r>
            <a:r>
              <a:rPr sz="1900" b="1" spc="-25" dirty="0">
                <a:solidFill>
                  <a:srgbClr val="77933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MW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The output of bed ash is maximum 5% of </a:t>
            </a:r>
            <a:r>
              <a:rPr sz="1900" b="1" spc="-25" dirty="0">
                <a:solidFill>
                  <a:srgbClr val="77933C"/>
                </a:solidFill>
                <a:latin typeface="Calibri"/>
                <a:cs typeface="Calibri"/>
              </a:rPr>
              <a:t>raw</a:t>
            </a:r>
            <a:r>
              <a:rPr sz="1900" b="1" spc="85" dirty="0">
                <a:solidFill>
                  <a:srgbClr val="77933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materials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The Gasifier unit is a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complete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mobile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complex located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in a </a:t>
            </a:r>
            <a:r>
              <a:rPr sz="1900" b="1" spc="-10" dirty="0">
                <a:solidFill>
                  <a:srgbClr val="77933C"/>
                </a:solidFill>
                <a:latin typeface="Calibri"/>
                <a:cs typeface="Calibri"/>
              </a:rPr>
              <a:t>12-meter </a:t>
            </a:r>
            <a:r>
              <a:rPr sz="1900" b="1" spc="-5" dirty="0">
                <a:solidFill>
                  <a:srgbClr val="77933C"/>
                </a:solidFill>
                <a:latin typeface="Calibri"/>
                <a:cs typeface="Calibri"/>
              </a:rPr>
              <a:t>sea</a:t>
            </a:r>
            <a:r>
              <a:rPr sz="1900" b="1" spc="210" dirty="0">
                <a:solidFill>
                  <a:srgbClr val="77933C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77933C"/>
                </a:solidFill>
                <a:latin typeface="Calibri"/>
                <a:cs typeface="Calibri"/>
              </a:rPr>
              <a:t>container.</a:t>
            </a:r>
            <a:endParaRPr sz="19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225"/>
              </a:spcBef>
            </a:pP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Characteristics </a:t>
            </a:r>
            <a:r>
              <a:rPr sz="2000" b="1" dirty="0">
                <a:solidFill>
                  <a:srgbClr val="214E94"/>
                </a:solidFill>
                <a:latin typeface="Calibri"/>
                <a:cs typeface="Calibri"/>
              </a:rPr>
              <a:t>of the </a:t>
            </a: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hydrocarbon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liquid</a:t>
            </a:r>
            <a:r>
              <a:rPr sz="2000" b="1" spc="-65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fraction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595" y="5050054"/>
            <a:ext cx="643064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Effluent </a:t>
            </a:r>
            <a:r>
              <a:rPr sz="2000" b="1" spc="-15" dirty="0">
                <a:solidFill>
                  <a:srgbClr val="214E94"/>
                </a:solidFill>
                <a:latin typeface="Calibri"/>
                <a:cs typeface="Calibri"/>
              </a:rPr>
              <a:t>gas</a:t>
            </a:r>
            <a:r>
              <a:rPr sz="2000" b="1" spc="-60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composition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214E94"/>
                </a:solidFill>
                <a:latin typeface="Calibri"/>
                <a:cs typeface="Calibri"/>
              </a:rPr>
              <a:t>Ash </a:t>
            </a:r>
            <a:r>
              <a:rPr sz="2000" b="1" spc="-15" dirty="0">
                <a:solidFill>
                  <a:srgbClr val="214E94"/>
                </a:solidFill>
                <a:latin typeface="Calibri"/>
                <a:cs typeface="Calibri"/>
              </a:rPr>
              <a:t>hazard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class </a:t>
            </a:r>
            <a:r>
              <a:rPr sz="2000" b="1" dirty="0">
                <a:solidFill>
                  <a:srgbClr val="214E94"/>
                </a:solidFill>
                <a:latin typeface="Calibri"/>
                <a:cs typeface="Calibri"/>
              </a:rPr>
              <a:t>=</a:t>
            </a:r>
            <a:r>
              <a:rPr sz="2000" b="1" spc="-60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4E94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120A288-8718-736D-5A27-F8FD813BC2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0">
              <a:lnSpc>
                <a:spcPct val="100000"/>
              </a:lnSpc>
            </a:pPr>
            <a:r>
              <a:rPr spc="-5" dirty="0"/>
              <a:t>MSW and </a:t>
            </a:r>
            <a:r>
              <a:rPr spc="-10" dirty="0"/>
              <a:t>factory </a:t>
            </a:r>
            <a:r>
              <a:rPr spc="-20" dirty="0"/>
              <a:t>waste </a:t>
            </a:r>
            <a:r>
              <a:rPr spc="-5" dirty="0"/>
              <a:t>disposal</a:t>
            </a:r>
            <a:r>
              <a:rPr spc="-25" dirty="0"/>
              <a:t> </a:t>
            </a:r>
            <a:r>
              <a:rPr dirty="0"/>
              <a:t>scheme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527304"/>
            <a:ext cx="8749271" cy="607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695" y="629412"/>
            <a:ext cx="1889760" cy="923925"/>
          </a:xfrm>
          <a:custGeom>
            <a:avLst/>
            <a:gdLst/>
            <a:ahLst/>
            <a:cxnLst/>
            <a:rect l="l" t="t" r="r" b="b"/>
            <a:pathLst>
              <a:path w="1889760" h="923925">
                <a:moveTo>
                  <a:pt x="0" y="0"/>
                </a:moveTo>
                <a:lnTo>
                  <a:pt x="1889760" y="0"/>
                </a:lnTo>
                <a:lnTo>
                  <a:pt x="1889760" y="923543"/>
                </a:lnTo>
                <a:lnTo>
                  <a:pt x="0" y="923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0969" y="659767"/>
            <a:ext cx="147637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rgbClr val="31859C"/>
                </a:solidFill>
                <a:latin typeface="Calibri"/>
                <a:cs typeface="Calibri"/>
              </a:rPr>
              <a:t>MSW</a:t>
            </a:r>
            <a:r>
              <a:rPr sz="1800" spc="-5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1859C"/>
                </a:solidFill>
                <a:latin typeface="Calibri"/>
                <a:cs typeface="Calibri"/>
              </a:rPr>
              <a:t>collection  </a:t>
            </a:r>
            <a:r>
              <a:rPr sz="1800" dirty="0">
                <a:solidFill>
                  <a:srgbClr val="31859C"/>
                </a:solidFill>
                <a:latin typeface="Calibri"/>
                <a:cs typeface="Calibri"/>
              </a:rPr>
              <a:t>and     </a:t>
            </a:r>
            <a:r>
              <a:rPr sz="1800" spc="-10" dirty="0">
                <a:solidFill>
                  <a:srgbClr val="31859C"/>
                </a:solidFill>
                <a:latin typeface="Calibri"/>
                <a:cs typeface="Calibri"/>
              </a:rPr>
              <a:t>transportation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6808" y="557783"/>
            <a:ext cx="2807335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31859C"/>
                </a:solidFill>
                <a:latin typeface="Calibri"/>
                <a:cs typeface="Calibri"/>
              </a:rPr>
              <a:t>Segregation</a:t>
            </a:r>
            <a:r>
              <a:rPr sz="1800" spc="-8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1859C"/>
                </a:solidFill>
                <a:latin typeface="Calibri"/>
                <a:cs typeface="Calibri"/>
              </a:rPr>
              <a:t>yard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3695" y="629412"/>
            <a:ext cx="147574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31859C"/>
                </a:solidFill>
                <a:latin typeface="Calibri"/>
                <a:cs typeface="Calibri"/>
              </a:rPr>
              <a:t>Landfill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55335" y="1586483"/>
            <a:ext cx="666115" cy="307975"/>
          </a:xfrm>
          <a:custGeom>
            <a:avLst/>
            <a:gdLst/>
            <a:ahLst/>
            <a:cxnLst/>
            <a:rect l="l" t="t" r="r" b="b"/>
            <a:pathLst>
              <a:path w="666114" h="307975">
                <a:moveTo>
                  <a:pt x="0" y="0"/>
                </a:moveTo>
                <a:lnTo>
                  <a:pt x="665988" y="0"/>
                </a:lnTo>
                <a:lnTo>
                  <a:pt x="665988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9023" y="1619905"/>
            <a:ext cx="39243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Gl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1240" y="1586483"/>
            <a:ext cx="1030605" cy="307975"/>
          </a:xfrm>
          <a:custGeom>
            <a:avLst/>
            <a:gdLst/>
            <a:ahLst/>
            <a:cxnLst/>
            <a:rect l="l" t="t" r="r" b="b"/>
            <a:pathLst>
              <a:path w="1030604" h="307975">
                <a:moveTo>
                  <a:pt x="0" y="0"/>
                </a:moveTo>
                <a:lnTo>
                  <a:pt x="1030223" y="0"/>
                </a:lnTo>
                <a:lnTo>
                  <a:pt x="1030223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35079" y="1619905"/>
            <a:ext cx="79375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Yard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waste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0952" y="1879092"/>
            <a:ext cx="1915795" cy="431800"/>
          </a:xfrm>
          <a:custGeom>
            <a:avLst/>
            <a:gdLst/>
            <a:ahLst/>
            <a:cxnLst/>
            <a:rect l="l" t="t" r="r" b="b"/>
            <a:pathLst>
              <a:path w="1915795" h="431800">
                <a:moveTo>
                  <a:pt x="0" y="0"/>
                </a:moveTo>
                <a:lnTo>
                  <a:pt x="1915668" y="0"/>
                </a:lnTo>
                <a:lnTo>
                  <a:pt x="1915668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34811" y="1867160"/>
            <a:ext cx="11226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marR="5080" indent="-161925">
              <a:lnSpc>
                <a:spcPct val="100000"/>
              </a:lnSpc>
            </a:pPr>
            <a:r>
              <a:rPr sz="1400" b="1" spc="-5" dirty="0">
                <a:solidFill>
                  <a:srgbClr val="C0504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C0504D"/>
                </a:solidFill>
                <a:latin typeface="Calibri"/>
                <a:cs typeface="Calibri"/>
              </a:rPr>
              <a:t>on-</a:t>
            </a:r>
            <a:r>
              <a:rPr sz="1400" b="1" spc="-10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C0504D"/>
                </a:solidFill>
                <a:latin typeface="Calibri"/>
                <a:cs typeface="Calibri"/>
              </a:rPr>
              <a:t>ec</a:t>
            </a:r>
            <a:r>
              <a:rPr sz="1400" b="1" spc="-20" dirty="0">
                <a:solidFill>
                  <a:srgbClr val="C0504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C0504D"/>
                </a:solidFill>
                <a:latin typeface="Calibri"/>
                <a:cs typeface="Calibri"/>
              </a:rPr>
              <a:t>cl</a:t>
            </a:r>
            <a:r>
              <a:rPr sz="1400" b="1" spc="-10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C0504D"/>
                </a:solidFill>
                <a:latin typeface="Calibri"/>
                <a:cs typeface="Calibri"/>
              </a:rPr>
              <a:t>ble  </a:t>
            </a:r>
            <a:r>
              <a:rPr sz="1400" b="1" spc="-5" dirty="0">
                <a:solidFill>
                  <a:srgbClr val="C0504D"/>
                </a:solidFill>
                <a:latin typeface="Calibri"/>
                <a:cs typeface="Calibri"/>
              </a:rPr>
              <a:t>waste</a:t>
            </a:r>
            <a:r>
              <a:rPr sz="1400" b="1" spc="-1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504D"/>
                </a:solidFill>
                <a:latin typeface="Calibri"/>
                <a:cs typeface="Calibri"/>
              </a:rPr>
              <a:t>33%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5748" y="2234183"/>
            <a:ext cx="2188845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latin typeface="Calibri"/>
                <a:cs typeface="Calibri"/>
              </a:rPr>
              <a:t>Preliminary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5748" y="3069335"/>
            <a:ext cx="2087880" cy="8705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1440" rIns="0" bIns="0" rtlCol="0">
            <a:spAutoFit/>
          </a:bodyPr>
          <a:lstStyle/>
          <a:p>
            <a:pPr marL="740410" marR="359410" indent="-375285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31859C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1859C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1859C"/>
                </a:solidFill>
                <a:latin typeface="Calibri"/>
                <a:cs typeface="Calibri"/>
              </a:rPr>
              <a:t>-sor</a:t>
            </a:r>
            <a:r>
              <a:rPr sz="2000" spc="-25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1859C"/>
                </a:solidFill>
                <a:latin typeface="Calibri"/>
                <a:cs typeface="Calibri"/>
              </a:rPr>
              <a:t>ab</a:t>
            </a:r>
            <a:r>
              <a:rPr sz="2000" spc="-5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1859C"/>
                </a:solidFill>
                <a:latin typeface="Calibri"/>
                <a:cs typeface="Calibri"/>
              </a:rPr>
              <a:t>e  </a:t>
            </a:r>
            <a:r>
              <a:rPr sz="2000" spc="-15" dirty="0">
                <a:solidFill>
                  <a:srgbClr val="31859C"/>
                </a:solidFill>
                <a:latin typeface="Calibri"/>
                <a:cs typeface="Calibri"/>
              </a:rPr>
              <a:t>waste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84389"/>
              </p:ext>
            </p:extLst>
          </p:nvPr>
        </p:nvGraphicFramePr>
        <p:xfrm>
          <a:off x="5336034" y="3374134"/>
          <a:ext cx="1862326" cy="755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">
                <a:tc rowSpan="2">
                  <a:txBody>
                    <a:bodyPr/>
                    <a:lstStyle/>
                    <a:p>
                      <a:pPr marL="116839" marR="109855" indent="1371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Paper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143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9143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PET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plastic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68">
                <a:tc gridSpan="4"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Commercial product</a:t>
                      </a:r>
                      <a:r>
                        <a:rPr sz="1200" spc="-75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1%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143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996183" y="4474464"/>
            <a:ext cx="186436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502284" marR="134620" indent="-360045">
              <a:lnSpc>
                <a:spcPct val="100000"/>
              </a:lnSpc>
              <a:spcBef>
                <a:spcPts val="280"/>
              </a:spcBef>
            </a:pP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Environmentally-friendly  recycling</a:t>
            </a:r>
            <a:r>
              <a:rPr sz="1200" b="1" spc="-9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66%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6207" y="6204203"/>
            <a:ext cx="1224280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RDF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2620" y="5134355"/>
            <a:ext cx="1475740" cy="276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Calibri"/>
                <a:cs typeface="Calibri"/>
              </a:rPr>
              <a:t>Bed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4947" y="6188964"/>
            <a:ext cx="3328670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285"/>
              </a:spcBef>
              <a:tabLst>
                <a:tab pos="2099945" algn="l"/>
              </a:tabLst>
            </a:pPr>
            <a:r>
              <a:rPr sz="1200" spc="-5" dirty="0">
                <a:latin typeface="Calibri"/>
                <a:cs typeface="Calibri"/>
              </a:rPr>
              <a:t>Pyrolysis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processing	</a:t>
            </a:r>
            <a:r>
              <a:rPr sz="1200" dirty="0">
                <a:latin typeface="Calibri"/>
                <a:cs typeface="Calibri"/>
              </a:rPr>
              <a:t>Furnace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8916" y="5272467"/>
            <a:ext cx="1345297" cy="123110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indent="37465" algn="ctr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Landfill  load  reduction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to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65%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A8D00780-F2CF-0C04-C404-5B5429C84C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299" y="187491"/>
            <a:ext cx="3854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MSW distributed processing</a:t>
            </a:r>
            <a:r>
              <a:rPr spc="-120" dirty="0"/>
              <a:t> </a:t>
            </a:r>
            <a:r>
              <a:rPr dirty="0"/>
              <a:t>scheme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192" y="560831"/>
            <a:ext cx="8549640" cy="603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669925">
              <a:lnSpc>
                <a:spcPct val="100000"/>
              </a:lnSpc>
            </a:pP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Distributed </a:t>
            </a:r>
            <a:r>
              <a:rPr sz="2000" b="1" spc="-15" dirty="0">
                <a:solidFill>
                  <a:srgbClr val="214E94"/>
                </a:solidFill>
                <a:latin typeface="Calibri"/>
                <a:cs typeface="Calibri"/>
              </a:rPr>
              <a:t>layout </a:t>
            </a:r>
            <a:r>
              <a:rPr sz="2000" b="1" dirty="0">
                <a:solidFill>
                  <a:srgbClr val="214E94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installations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by</a:t>
            </a:r>
            <a:r>
              <a:rPr sz="2000" b="1" spc="-75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cities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7284" y="534923"/>
            <a:ext cx="8656319" cy="614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2" y="560831"/>
            <a:ext cx="8549639" cy="6035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0617" y="1270259"/>
            <a:ext cx="2376170" cy="2381250"/>
          </a:xfrm>
          <a:custGeom>
            <a:avLst/>
            <a:gdLst/>
            <a:ahLst/>
            <a:cxnLst/>
            <a:rect l="l" t="t" r="r" b="b"/>
            <a:pathLst>
              <a:path w="2376170" h="2381250">
                <a:moveTo>
                  <a:pt x="1979929" y="1542288"/>
                </a:moveTo>
                <a:lnTo>
                  <a:pt x="1385950" y="1542288"/>
                </a:lnTo>
                <a:lnTo>
                  <a:pt x="1904822" y="2380716"/>
                </a:lnTo>
                <a:lnTo>
                  <a:pt x="1979929" y="1542288"/>
                </a:lnTo>
                <a:close/>
              </a:path>
              <a:path w="2376170" h="2381250">
                <a:moveTo>
                  <a:pt x="2118867" y="0"/>
                </a:moveTo>
                <a:lnTo>
                  <a:pt x="257047" y="0"/>
                </a:lnTo>
                <a:lnTo>
                  <a:pt x="210844" y="4141"/>
                </a:lnTo>
                <a:lnTo>
                  <a:pt x="167356" y="16081"/>
                </a:lnTo>
                <a:lnTo>
                  <a:pt x="127312" y="35095"/>
                </a:lnTo>
                <a:lnTo>
                  <a:pt x="91436" y="60455"/>
                </a:lnTo>
                <a:lnTo>
                  <a:pt x="60455" y="91436"/>
                </a:lnTo>
                <a:lnTo>
                  <a:pt x="35095" y="127312"/>
                </a:lnTo>
                <a:lnTo>
                  <a:pt x="16081" y="167356"/>
                </a:lnTo>
                <a:lnTo>
                  <a:pt x="4141" y="210844"/>
                </a:lnTo>
                <a:lnTo>
                  <a:pt x="0" y="257048"/>
                </a:lnTo>
                <a:lnTo>
                  <a:pt x="0" y="1285227"/>
                </a:lnTo>
                <a:lnTo>
                  <a:pt x="4141" y="1331434"/>
                </a:lnTo>
                <a:lnTo>
                  <a:pt x="16081" y="1374925"/>
                </a:lnTo>
                <a:lnTo>
                  <a:pt x="35095" y="1414971"/>
                </a:lnTo>
                <a:lnTo>
                  <a:pt x="60455" y="1450849"/>
                </a:lnTo>
                <a:lnTo>
                  <a:pt x="91436" y="1481831"/>
                </a:lnTo>
                <a:lnTo>
                  <a:pt x="127312" y="1507192"/>
                </a:lnTo>
                <a:lnTo>
                  <a:pt x="167356" y="1526205"/>
                </a:lnTo>
                <a:lnTo>
                  <a:pt x="210844" y="1538146"/>
                </a:lnTo>
                <a:lnTo>
                  <a:pt x="257047" y="1542288"/>
                </a:lnTo>
                <a:lnTo>
                  <a:pt x="2118867" y="1542288"/>
                </a:lnTo>
                <a:lnTo>
                  <a:pt x="2165071" y="1538146"/>
                </a:lnTo>
                <a:lnTo>
                  <a:pt x="2208559" y="1526205"/>
                </a:lnTo>
                <a:lnTo>
                  <a:pt x="2248603" y="1507192"/>
                </a:lnTo>
                <a:lnTo>
                  <a:pt x="2284479" y="1481831"/>
                </a:lnTo>
                <a:lnTo>
                  <a:pt x="2315460" y="1450849"/>
                </a:lnTo>
                <a:lnTo>
                  <a:pt x="2340820" y="1414971"/>
                </a:lnTo>
                <a:lnTo>
                  <a:pt x="2359834" y="1374925"/>
                </a:lnTo>
                <a:lnTo>
                  <a:pt x="2371774" y="1331434"/>
                </a:lnTo>
                <a:lnTo>
                  <a:pt x="2375916" y="1285227"/>
                </a:lnTo>
                <a:lnTo>
                  <a:pt x="2375916" y="257048"/>
                </a:lnTo>
                <a:lnTo>
                  <a:pt x="2371774" y="210844"/>
                </a:lnTo>
                <a:lnTo>
                  <a:pt x="2359834" y="167356"/>
                </a:lnTo>
                <a:lnTo>
                  <a:pt x="2340820" y="127312"/>
                </a:lnTo>
                <a:lnTo>
                  <a:pt x="2315460" y="91436"/>
                </a:lnTo>
                <a:lnTo>
                  <a:pt x="2284479" y="60455"/>
                </a:lnTo>
                <a:lnTo>
                  <a:pt x="2248603" y="35095"/>
                </a:lnTo>
                <a:lnTo>
                  <a:pt x="2208559" y="16081"/>
                </a:lnTo>
                <a:lnTo>
                  <a:pt x="2165071" y="4141"/>
                </a:lnTo>
                <a:lnTo>
                  <a:pt x="211886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0617" y="1270259"/>
            <a:ext cx="2376170" cy="2381250"/>
          </a:xfrm>
          <a:custGeom>
            <a:avLst/>
            <a:gdLst/>
            <a:ahLst/>
            <a:cxnLst/>
            <a:rect l="l" t="t" r="r" b="b"/>
            <a:pathLst>
              <a:path w="2376170" h="2381250">
                <a:moveTo>
                  <a:pt x="2375916" y="257048"/>
                </a:moveTo>
                <a:lnTo>
                  <a:pt x="2371774" y="210844"/>
                </a:lnTo>
                <a:lnTo>
                  <a:pt x="2359834" y="167356"/>
                </a:lnTo>
                <a:lnTo>
                  <a:pt x="2340820" y="127312"/>
                </a:lnTo>
                <a:lnTo>
                  <a:pt x="2315460" y="91436"/>
                </a:lnTo>
                <a:lnTo>
                  <a:pt x="2284479" y="60455"/>
                </a:lnTo>
                <a:lnTo>
                  <a:pt x="2248603" y="35095"/>
                </a:lnTo>
                <a:lnTo>
                  <a:pt x="2208559" y="16081"/>
                </a:lnTo>
                <a:lnTo>
                  <a:pt x="2165071" y="4141"/>
                </a:lnTo>
                <a:lnTo>
                  <a:pt x="2118867" y="0"/>
                </a:lnTo>
                <a:lnTo>
                  <a:pt x="1979929" y="0"/>
                </a:lnTo>
                <a:lnTo>
                  <a:pt x="1385950" y="0"/>
                </a:lnTo>
                <a:lnTo>
                  <a:pt x="257047" y="0"/>
                </a:lnTo>
                <a:lnTo>
                  <a:pt x="210844" y="4141"/>
                </a:lnTo>
                <a:lnTo>
                  <a:pt x="167356" y="16081"/>
                </a:lnTo>
                <a:lnTo>
                  <a:pt x="127312" y="35095"/>
                </a:lnTo>
                <a:lnTo>
                  <a:pt x="91436" y="60455"/>
                </a:lnTo>
                <a:lnTo>
                  <a:pt x="60455" y="91436"/>
                </a:lnTo>
                <a:lnTo>
                  <a:pt x="35095" y="127312"/>
                </a:lnTo>
                <a:lnTo>
                  <a:pt x="16081" y="167356"/>
                </a:lnTo>
                <a:lnTo>
                  <a:pt x="4141" y="210844"/>
                </a:lnTo>
                <a:lnTo>
                  <a:pt x="0" y="257048"/>
                </a:lnTo>
                <a:lnTo>
                  <a:pt x="0" y="899668"/>
                </a:lnTo>
                <a:lnTo>
                  <a:pt x="0" y="1285240"/>
                </a:lnTo>
                <a:lnTo>
                  <a:pt x="4141" y="1331434"/>
                </a:lnTo>
                <a:lnTo>
                  <a:pt x="16081" y="1374925"/>
                </a:lnTo>
                <a:lnTo>
                  <a:pt x="35095" y="1414971"/>
                </a:lnTo>
                <a:lnTo>
                  <a:pt x="60455" y="1450849"/>
                </a:lnTo>
                <a:lnTo>
                  <a:pt x="91436" y="1481831"/>
                </a:lnTo>
                <a:lnTo>
                  <a:pt x="127312" y="1507192"/>
                </a:lnTo>
                <a:lnTo>
                  <a:pt x="167356" y="1526205"/>
                </a:lnTo>
                <a:lnTo>
                  <a:pt x="210844" y="1538146"/>
                </a:lnTo>
                <a:lnTo>
                  <a:pt x="257047" y="1542288"/>
                </a:lnTo>
                <a:lnTo>
                  <a:pt x="1385950" y="1542288"/>
                </a:lnTo>
                <a:lnTo>
                  <a:pt x="1904822" y="2380716"/>
                </a:lnTo>
                <a:lnTo>
                  <a:pt x="1979929" y="1542288"/>
                </a:lnTo>
                <a:lnTo>
                  <a:pt x="2118867" y="1542288"/>
                </a:lnTo>
                <a:lnTo>
                  <a:pt x="2165071" y="1538146"/>
                </a:lnTo>
                <a:lnTo>
                  <a:pt x="2208559" y="1526205"/>
                </a:lnTo>
                <a:lnTo>
                  <a:pt x="2248603" y="1507192"/>
                </a:lnTo>
                <a:lnTo>
                  <a:pt x="2284479" y="1481831"/>
                </a:lnTo>
                <a:lnTo>
                  <a:pt x="2315460" y="1450849"/>
                </a:lnTo>
                <a:lnTo>
                  <a:pt x="2340820" y="1414971"/>
                </a:lnTo>
                <a:lnTo>
                  <a:pt x="2359834" y="1374925"/>
                </a:lnTo>
                <a:lnTo>
                  <a:pt x="2371774" y="1331434"/>
                </a:lnTo>
                <a:lnTo>
                  <a:pt x="2375916" y="1285227"/>
                </a:lnTo>
                <a:lnTo>
                  <a:pt x="2375916" y="899668"/>
                </a:lnTo>
                <a:lnTo>
                  <a:pt x="2375916" y="257048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3894" y="1339582"/>
            <a:ext cx="206565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Yelabuga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74320" algn="l"/>
                <a:tab pos="879475" algn="l"/>
                <a:tab pos="13462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units	will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4122" y="1888221"/>
            <a:ext cx="101282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thousand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5410" y="1888221"/>
            <a:ext cx="906144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tabLst>
                <a:tab pos="486409" algn="l"/>
                <a:tab pos="70294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	29.7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	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4122" y="2436862"/>
            <a:ext cx="13506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MSW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41314" y="2339727"/>
            <a:ext cx="2376170" cy="3039745"/>
          </a:xfrm>
          <a:custGeom>
            <a:avLst/>
            <a:gdLst/>
            <a:ahLst/>
            <a:cxnLst/>
            <a:rect l="l" t="t" r="r" b="b"/>
            <a:pathLst>
              <a:path w="2376170" h="3039745">
                <a:moveTo>
                  <a:pt x="2081276" y="1271397"/>
                </a:moveTo>
                <a:lnTo>
                  <a:pt x="294640" y="1271397"/>
                </a:lnTo>
                <a:lnTo>
                  <a:pt x="246847" y="1275253"/>
                </a:lnTo>
                <a:lnTo>
                  <a:pt x="201511" y="1286417"/>
                </a:lnTo>
                <a:lnTo>
                  <a:pt x="159235" y="1304284"/>
                </a:lnTo>
                <a:lnTo>
                  <a:pt x="120629" y="1328245"/>
                </a:lnTo>
                <a:lnTo>
                  <a:pt x="86298" y="1357695"/>
                </a:lnTo>
                <a:lnTo>
                  <a:pt x="56848" y="1392026"/>
                </a:lnTo>
                <a:lnTo>
                  <a:pt x="32887" y="1430632"/>
                </a:lnTo>
                <a:lnTo>
                  <a:pt x="15020" y="1472908"/>
                </a:lnTo>
                <a:lnTo>
                  <a:pt x="3856" y="1518244"/>
                </a:lnTo>
                <a:lnTo>
                  <a:pt x="0" y="1566037"/>
                </a:lnTo>
                <a:lnTo>
                  <a:pt x="0" y="2744584"/>
                </a:lnTo>
                <a:lnTo>
                  <a:pt x="3856" y="2792376"/>
                </a:lnTo>
                <a:lnTo>
                  <a:pt x="15020" y="2837714"/>
                </a:lnTo>
                <a:lnTo>
                  <a:pt x="32887" y="2879991"/>
                </a:lnTo>
                <a:lnTo>
                  <a:pt x="56848" y="2918599"/>
                </a:lnTo>
                <a:lnTo>
                  <a:pt x="86298" y="2952932"/>
                </a:lnTo>
                <a:lnTo>
                  <a:pt x="120629" y="2982384"/>
                </a:lnTo>
                <a:lnTo>
                  <a:pt x="159235" y="3006347"/>
                </a:lnTo>
                <a:lnTo>
                  <a:pt x="201511" y="3024214"/>
                </a:lnTo>
                <a:lnTo>
                  <a:pt x="246847" y="3035380"/>
                </a:lnTo>
                <a:lnTo>
                  <a:pt x="294640" y="3039237"/>
                </a:lnTo>
                <a:lnTo>
                  <a:pt x="2081276" y="3039237"/>
                </a:lnTo>
                <a:lnTo>
                  <a:pt x="2129068" y="3035380"/>
                </a:lnTo>
                <a:lnTo>
                  <a:pt x="2174404" y="3024214"/>
                </a:lnTo>
                <a:lnTo>
                  <a:pt x="2216680" y="3006347"/>
                </a:lnTo>
                <a:lnTo>
                  <a:pt x="2255286" y="2982384"/>
                </a:lnTo>
                <a:lnTo>
                  <a:pt x="2289617" y="2952932"/>
                </a:lnTo>
                <a:lnTo>
                  <a:pt x="2319067" y="2918599"/>
                </a:lnTo>
                <a:lnTo>
                  <a:pt x="2343028" y="2879991"/>
                </a:lnTo>
                <a:lnTo>
                  <a:pt x="2360895" y="2837714"/>
                </a:lnTo>
                <a:lnTo>
                  <a:pt x="2372059" y="2792376"/>
                </a:lnTo>
                <a:lnTo>
                  <a:pt x="2375916" y="2744584"/>
                </a:lnTo>
                <a:lnTo>
                  <a:pt x="2375916" y="1566037"/>
                </a:lnTo>
                <a:lnTo>
                  <a:pt x="2372059" y="1518244"/>
                </a:lnTo>
                <a:lnTo>
                  <a:pt x="2360895" y="1472908"/>
                </a:lnTo>
                <a:lnTo>
                  <a:pt x="2343028" y="1430632"/>
                </a:lnTo>
                <a:lnTo>
                  <a:pt x="2319067" y="1392026"/>
                </a:lnTo>
                <a:lnTo>
                  <a:pt x="2289617" y="1357695"/>
                </a:lnTo>
                <a:lnTo>
                  <a:pt x="2255286" y="1328245"/>
                </a:lnTo>
                <a:lnTo>
                  <a:pt x="2216680" y="1304284"/>
                </a:lnTo>
                <a:lnTo>
                  <a:pt x="2174404" y="1286417"/>
                </a:lnTo>
                <a:lnTo>
                  <a:pt x="2129068" y="1275253"/>
                </a:lnTo>
                <a:lnTo>
                  <a:pt x="2081276" y="1271397"/>
                </a:lnTo>
                <a:close/>
              </a:path>
              <a:path w="2376170" h="3039745">
                <a:moveTo>
                  <a:pt x="1141539" y="0"/>
                </a:moveTo>
                <a:lnTo>
                  <a:pt x="395986" y="1271397"/>
                </a:lnTo>
                <a:lnTo>
                  <a:pt x="989965" y="1271397"/>
                </a:lnTo>
                <a:lnTo>
                  <a:pt x="114153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1314" y="2339727"/>
            <a:ext cx="2376170" cy="3039745"/>
          </a:xfrm>
          <a:custGeom>
            <a:avLst/>
            <a:gdLst/>
            <a:ahLst/>
            <a:cxnLst/>
            <a:rect l="l" t="t" r="r" b="b"/>
            <a:pathLst>
              <a:path w="2376170" h="3039745">
                <a:moveTo>
                  <a:pt x="2375916" y="1566037"/>
                </a:moveTo>
                <a:lnTo>
                  <a:pt x="2372059" y="1518244"/>
                </a:lnTo>
                <a:lnTo>
                  <a:pt x="2360895" y="1472908"/>
                </a:lnTo>
                <a:lnTo>
                  <a:pt x="2343028" y="1430632"/>
                </a:lnTo>
                <a:lnTo>
                  <a:pt x="2319067" y="1392026"/>
                </a:lnTo>
                <a:lnTo>
                  <a:pt x="2289617" y="1357695"/>
                </a:lnTo>
                <a:lnTo>
                  <a:pt x="2255286" y="1328245"/>
                </a:lnTo>
                <a:lnTo>
                  <a:pt x="2216680" y="1304284"/>
                </a:lnTo>
                <a:lnTo>
                  <a:pt x="2174404" y="1286417"/>
                </a:lnTo>
                <a:lnTo>
                  <a:pt x="2129068" y="1275253"/>
                </a:lnTo>
                <a:lnTo>
                  <a:pt x="2081276" y="1271397"/>
                </a:lnTo>
                <a:lnTo>
                  <a:pt x="989965" y="1271397"/>
                </a:lnTo>
                <a:lnTo>
                  <a:pt x="1141539" y="0"/>
                </a:lnTo>
                <a:lnTo>
                  <a:pt x="395986" y="1271397"/>
                </a:lnTo>
                <a:lnTo>
                  <a:pt x="294640" y="1271397"/>
                </a:lnTo>
                <a:lnTo>
                  <a:pt x="246847" y="1275253"/>
                </a:lnTo>
                <a:lnTo>
                  <a:pt x="201511" y="1286417"/>
                </a:lnTo>
                <a:lnTo>
                  <a:pt x="159235" y="1304284"/>
                </a:lnTo>
                <a:lnTo>
                  <a:pt x="120629" y="1328245"/>
                </a:lnTo>
                <a:lnTo>
                  <a:pt x="86298" y="1357695"/>
                </a:lnTo>
                <a:lnTo>
                  <a:pt x="56848" y="1392026"/>
                </a:lnTo>
                <a:lnTo>
                  <a:pt x="32887" y="1430632"/>
                </a:lnTo>
                <a:lnTo>
                  <a:pt x="15020" y="1472908"/>
                </a:lnTo>
                <a:lnTo>
                  <a:pt x="3856" y="1518244"/>
                </a:lnTo>
                <a:lnTo>
                  <a:pt x="0" y="1566037"/>
                </a:lnTo>
                <a:lnTo>
                  <a:pt x="0" y="2007984"/>
                </a:lnTo>
                <a:lnTo>
                  <a:pt x="0" y="2744584"/>
                </a:lnTo>
                <a:lnTo>
                  <a:pt x="3856" y="2792376"/>
                </a:lnTo>
                <a:lnTo>
                  <a:pt x="15020" y="2837714"/>
                </a:lnTo>
                <a:lnTo>
                  <a:pt x="32887" y="2879991"/>
                </a:lnTo>
                <a:lnTo>
                  <a:pt x="56848" y="2918599"/>
                </a:lnTo>
                <a:lnTo>
                  <a:pt x="86298" y="2952932"/>
                </a:lnTo>
                <a:lnTo>
                  <a:pt x="120629" y="2982384"/>
                </a:lnTo>
                <a:lnTo>
                  <a:pt x="159235" y="3006347"/>
                </a:lnTo>
                <a:lnTo>
                  <a:pt x="201511" y="3024214"/>
                </a:lnTo>
                <a:lnTo>
                  <a:pt x="246847" y="3035380"/>
                </a:lnTo>
                <a:lnTo>
                  <a:pt x="294640" y="3039237"/>
                </a:lnTo>
                <a:lnTo>
                  <a:pt x="395986" y="3039237"/>
                </a:lnTo>
                <a:lnTo>
                  <a:pt x="989965" y="3039237"/>
                </a:lnTo>
                <a:lnTo>
                  <a:pt x="2081276" y="3039237"/>
                </a:lnTo>
                <a:lnTo>
                  <a:pt x="2129068" y="3035380"/>
                </a:lnTo>
                <a:lnTo>
                  <a:pt x="2174404" y="3024214"/>
                </a:lnTo>
                <a:lnTo>
                  <a:pt x="2216680" y="3006347"/>
                </a:lnTo>
                <a:lnTo>
                  <a:pt x="2255286" y="2982384"/>
                </a:lnTo>
                <a:lnTo>
                  <a:pt x="2289617" y="2952932"/>
                </a:lnTo>
                <a:lnTo>
                  <a:pt x="2319067" y="2918599"/>
                </a:lnTo>
                <a:lnTo>
                  <a:pt x="2343028" y="2879991"/>
                </a:lnTo>
                <a:lnTo>
                  <a:pt x="2360895" y="2837714"/>
                </a:lnTo>
                <a:lnTo>
                  <a:pt x="2372059" y="2792376"/>
                </a:lnTo>
                <a:lnTo>
                  <a:pt x="2375916" y="2744584"/>
                </a:lnTo>
                <a:lnTo>
                  <a:pt x="2375916" y="2007984"/>
                </a:lnTo>
                <a:lnTo>
                  <a:pt x="2375916" y="1566037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05065" y="3793680"/>
            <a:ext cx="204279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Mendeleevsk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6700" algn="l"/>
                <a:tab pos="864235" algn="l"/>
                <a:tab pos="13239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units	will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4836" y="4342320"/>
            <a:ext cx="101282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thousand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5380" y="4342320"/>
            <a:ext cx="89471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 algn="ctr">
              <a:lnSpc>
                <a:spcPct val="100000"/>
              </a:lnSpc>
              <a:tabLst>
                <a:tab pos="5791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	8.8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67818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4836" y="4890960"/>
            <a:ext cx="13506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MSW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09281" y="4389888"/>
            <a:ext cx="3289935" cy="1767839"/>
          </a:xfrm>
          <a:custGeom>
            <a:avLst/>
            <a:gdLst/>
            <a:ahLst/>
            <a:cxnLst/>
            <a:rect l="l" t="t" r="r" b="b"/>
            <a:pathLst>
              <a:path w="3289935" h="1767839">
                <a:moveTo>
                  <a:pt x="0" y="20091"/>
                </a:moveTo>
                <a:lnTo>
                  <a:pt x="913472" y="736587"/>
                </a:lnTo>
                <a:lnTo>
                  <a:pt x="913472" y="1473187"/>
                </a:lnTo>
                <a:lnTo>
                  <a:pt x="917329" y="1520979"/>
                </a:lnTo>
                <a:lnTo>
                  <a:pt x="928493" y="1566317"/>
                </a:lnTo>
                <a:lnTo>
                  <a:pt x="946360" y="1608594"/>
                </a:lnTo>
                <a:lnTo>
                  <a:pt x="970321" y="1647202"/>
                </a:lnTo>
                <a:lnTo>
                  <a:pt x="999770" y="1681535"/>
                </a:lnTo>
                <a:lnTo>
                  <a:pt x="1034102" y="1710987"/>
                </a:lnTo>
                <a:lnTo>
                  <a:pt x="1072708" y="1734950"/>
                </a:lnTo>
                <a:lnTo>
                  <a:pt x="1114983" y="1752817"/>
                </a:lnTo>
                <a:lnTo>
                  <a:pt x="1160320" y="1763983"/>
                </a:lnTo>
                <a:lnTo>
                  <a:pt x="1208112" y="1767839"/>
                </a:lnTo>
                <a:lnTo>
                  <a:pt x="2994748" y="1767839"/>
                </a:lnTo>
                <a:lnTo>
                  <a:pt x="3042541" y="1763983"/>
                </a:lnTo>
                <a:lnTo>
                  <a:pt x="3087877" y="1752817"/>
                </a:lnTo>
                <a:lnTo>
                  <a:pt x="3130152" y="1734950"/>
                </a:lnTo>
                <a:lnTo>
                  <a:pt x="3168759" y="1710987"/>
                </a:lnTo>
                <a:lnTo>
                  <a:pt x="3203090" y="1681535"/>
                </a:lnTo>
                <a:lnTo>
                  <a:pt x="3232540" y="1647202"/>
                </a:lnTo>
                <a:lnTo>
                  <a:pt x="3256501" y="1608594"/>
                </a:lnTo>
                <a:lnTo>
                  <a:pt x="3274367" y="1566317"/>
                </a:lnTo>
                <a:lnTo>
                  <a:pt x="3285532" y="1520979"/>
                </a:lnTo>
                <a:lnTo>
                  <a:pt x="3289388" y="1473187"/>
                </a:lnTo>
                <a:lnTo>
                  <a:pt x="3289388" y="294639"/>
                </a:lnTo>
                <a:lnTo>
                  <a:pt x="913472" y="294639"/>
                </a:lnTo>
                <a:lnTo>
                  <a:pt x="0" y="20091"/>
                </a:lnTo>
                <a:close/>
              </a:path>
              <a:path w="3289935" h="1767839">
                <a:moveTo>
                  <a:pt x="2994748" y="0"/>
                </a:moveTo>
                <a:lnTo>
                  <a:pt x="1208112" y="0"/>
                </a:lnTo>
                <a:lnTo>
                  <a:pt x="1160320" y="3856"/>
                </a:lnTo>
                <a:lnTo>
                  <a:pt x="1114983" y="15020"/>
                </a:lnTo>
                <a:lnTo>
                  <a:pt x="1072708" y="32887"/>
                </a:lnTo>
                <a:lnTo>
                  <a:pt x="1034102" y="56848"/>
                </a:lnTo>
                <a:lnTo>
                  <a:pt x="999770" y="86298"/>
                </a:lnTo>
                <a:lnTo>
                  <a:pt x="970321" y="120629"/>
                </a:lnTo>
                <a:lnTo>
                  <a:pt x="946360" y="159235"/>
                </a:lnTo>
                <a:lnTo>
                  <a:pt x="928493" y="201511"/>
                </a:lnTo>
                <a:lnTo>
                  <a:pt x="917329" y="246847"/>
                </a:lnTo>
                <a:lnTo>
                  <a:pt x="913472" y="294639"/>
                </a:lnTo>
                <a:lnTo>
                  <a:pt x="3289388" y="294639"/>
                </a:lnTo>
                <a:lnTo>
                  <a:pt x="3285532" y="246847"/>
                </a:lnTo>
                <a:lnTo>
                  <a:pt x="3274367" y="201511"/>
                </a:lnTo>
                <a:lnTo>
                  <a:pt x="3256501" y="159235"/>
                </a:lnTo>
                <a:lnTo>
                  <a:pt x="3232540" y="120629"/>
                </a:lnTo>
                <a:lnTo>
                  <a:pt x="3203090" y="86298"/>
                </a:lnTo>
                <a:lnTo>
                  <a:pt x="3168759" y="56848"/>
                </a:lnTo>
                <a:lnTo>
                  <a:pt x="3130152" y="32887"/>
                </a:lnTo>
                <a:lnTo>
                  <a:pt x="3087877" y="15020"/>
                </a:lnTo>
                <a:lnTo>
                  <a:pt x="3042541" y="3856"/>
                </a:lnTo>
                <a:lnTo>
                  <a:pt x="299474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9281" y="4389888"/>
            <a:ext cx="3289935" cy="1767839"/>
          </a:xfrm>
          <a:custGeom>
            <a:avLst/>
            <a:gdLst/>
            <a:ahLst/>
            <a:cxnLst/>
            <a:rect l="l" t="t" r="r" b="b"/>
            <a:pathLst>
              <a:path w="3289935" h="1767839">
                <a:moveTo>
                  <a:pt x="3289388" y="294639"/>
                </a:moveTo>
                <a:lnTo>
                  <a:pt x="3285532" y="246847"/>
                </a:lnTo>
                <a:lnTo>
                  <a:pt x="3274367" y="201511"/>
                </a:lnTo>
                <a:lnTo>
                  <a:pt x="3256501" y="159235"/>
                </a:lnTo>
                <a:lnTo>
                  <a:pt x="3232540" y="120629"/>
                </a:lnTo>
                <a:lnTo>
                  <a:pt x="3203090" y="86298"/>
                </a:lnTo>
                <a:lnTo>
                  <a:pt x="3168759" y="56848"/>
                </a:lnTo>
                <a:lnTo>
                  <a:pt x="3130152" y="32887"/>
                </a:lnTo>
                <a:lnTo>
                  <a:pt x="3087877" y="15020"/>
                </a:lnTo>
                <a:lnTo>
                  <a:pt x="3042541" y="3856"/>
                </a:lnTo>
                <a:lnTo>
                  <a:pt x="2994748" y="0"/>
                </a:lnTo>
                <a:lnTo>
                  <a:pt x="1903437" y="0"/>
                </a:lnTo>
                <a:lnTo>
                  <a:pt x="1309458" y="0"/>
                </a:lnTo>
                <a:lnTo>
                  <a:pt x="1208112" y="0"/>
                </a:lnTo>
                <a:lnTo>
                  <a:pt x="1160320" y="3856"/>
                </a:lnTo>
                <a:lnTo>
                  <a:pt x="1114983" y="15020"/>
                </a:lnTo>
                <a:lnTo>
                  <a:pt x="1072708" y="32887"/>
                </a:lnTo>
                <a:lnTo>
                  <a:pt x="1034102" y="56848"/>
                </a:lnTo>
                <a:lnTo>
                  <a:pt x="999770" y="86298"/>
                </a:lnTo>
                <a:lnTo>
                  <a:pt x="970321" y="120629"/>
                </a:lnTo>
                <a:lnTo>
                  <a:pt x="946360" y="159235"/>
                </a:lnTo>
                <a:lnTo>
                  <a:pt x="928493" y="201511"/>
                </a:lnTo>
                <a:lnTo>
                  <a:pt x="917329" y="246847"/>
                </a:lnTo>
                <a:lnTo>
                  <a:pt x="913472" y="294639"/>
                </a:lnTo>
                <a:lnTo>
                  <a:pt x="0" y="20091"/>
                </a:lnTo>
                <a:lnTo>
                  <a:pt x="913472" y="736587"/>
                </a:lnTo>
                <a:lnTo>
                  <a:pt x="913472" y="1473187"/>
                </a:lnTo>
                <a:lnTo>
                  <a:pt x="917329" y="1520979"/>
                </a:lnTo>
                <a:lnTo>
                  <a:pt x="928493" y="1566317"/>
                </a:lnTo>
                <a:lnTo>
                  <a:pt x="946360" y="1608594"/>
                </a:lnTo>
                <a:lnTo>
                  <a:pt x="970321" y="1647202"/>
                </a:lnTo>
                <a:lnTo>
                  <a:pt x="999770" y="1681535"/>
                </a:lnTo>
                <a:lnTo>
                  <a:pt x="1034102" y="1710987"/>
                </a:lnTo>
                <a:lnTo>
                  <a:pt x="1072708" y="1734950"/>
                </a:lnTo>
                <a:lnTo>
                  <a:pt x="1114983" y="1752817"/>
                </a:lnTo>
                <a:lnTo>
                  <a:pt x="1160320" y="1763983"/>
                </a:lnTo>
                <a:lnTo>
                  <a:pt x="1208112" y="1767839"/>
                </a:lnTo>
                <a:lnTo>
                  <a:pt x="1309458" y="1767839"/>
                </a:lnTo>
                <a:lnTo>
                  <a:pt x="1903437" y="1767839"/>
                </a:lnTo>
                <a:lnTo>
                  <a:pt x="2994748" y="1767839"/>
                </a:lnTo>
                <a:lnTo>
                  <a:pt x="3042541" y="1763983"/>
                </a:lnTo>
                <a:lnTo>
                  <a:pt x="3087877" y="1752817"/>
                </a:lnTo>
                <a:lnTo>
                  <a:pt x="3130152" y="1734950"/>
                </a:lnTo>
                <a:lnTo>
                  <a:pt x="3168759" y="1710987"/>
                </a:lnTo>
                <a:lnTo>
                  <a:pt x="3203090" y="1681535"/>
                </a:lnTo>
                <a:lnTo>
                  <a:pt x="3232540" y="1647202"/>
                </a:lnTo>
                <a:lnTo>
                  <a:pt x="3256501" y="1608594"/>
                </a:lnTo>
                <a:lnTo>
                  <a:pt x="3274367" y="1566317"/>
                </a:lnTo>
                <a:lnTo>
                  <a:pt x="3285532" y="1520979"/>
                </a:lnTo>
                <a:lnTo>
                  <a:pt x="3289388" y="1473187"/>
                </a:lnTo>
                <a:lnTo>
                  <a:pt x="3289388" y="736587"/>
                </a:lnTo>
                <a:lnTo>
                  <a:pt x="3289388" y="294639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86948" y="4572087"/>
            <a:ext cx="204279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8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Mamadysh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5910" algn="l"/>
                <a:tab pos="835025" algn="l"/>
                <a:tab pos="13246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	un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	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86948" y="5120727"/>
            <a:ext cx="101282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thousand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7492" y="5120727"/>
            <a:ext cx="89471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 algn="ctr">
              <a:lnSpc>
                <a:spcPct val="100000"/>
              </a:lnSpc>
              <a:tabLst>
                <a:tab pos="5791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	6.4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67818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86948" y="5669367"/>
            <a:ext cx="13506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MSW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4727" y="577595"/>
            <a:ext cx="710565" cy="2470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6530" indent="-60960">
              <a:lnSpc>
                <a:spcPts val="905"/>
              </a:lnSpc>
            </a:pPr>
            <a:r>
              <a:rPr sz="800" spc="-5" dirty="0">
                <a:latin typeface="Calibri"/>
                <a:cs typeface="Calibri"/>
              </a:rPr>
              <a:t>Udmurtskiy</a:t>
            </a:r>
            <a:endParaRPr sz="800">
              <a:latin typeface="Calibri"/>
              <a:cs typeface="Calibri"/>
            </a:endParaRPr>
          </a:p>
          <a:p>
            <a:pPr marL="17653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Saramak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31235" y="691895"/>
            <a:ext cx="460375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910"/>
              </a:lnSpc>
            </a:pPr>
            <a:r>
              <a:rPr sz="800" spc="-5" dirty="0">
                <a:latin typeface="Calibri"/>
                <a:cs typeface="Calibri"/>
              </a:rPr>
              <a:t>Porshur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8883" y="1392936"/>
            <a:ext cx="647700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905"/>
              </a:lnSpc>
            </a:pPr>
            <a:r>
              <a:rPr sz="800" spc="-5" dirty="0">
                <a:latin typeface="Calibri"/>
                <a:cs typeface="Calibri"/>
              </a:rPr>
              <a:t>Bazhenikha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5244" y="3128772"/>
            <a:ext cx="649605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ts val="905"/>
              </a:lnSpc>
            </a:pPr>
            <a:r>
              <a:rPr sz="800" spc="-5" dirty="0">
                <a:latin typeface="Calibri"/>
                <a:cs typeface="Calibri"/>
              </a:rPr>
              <a:t>Morty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3939" y="4221479"/>
            <a:ext cx="647700" cy="158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900"/>
              </a:lnSpc>
            </a:pPr>
            <a:r>
              <a:rPr sz="800" spc="-5" dirty="0">
                <a:latin typeface="Calibri"/>
                <a:cs typeface="Calibri"/>
              </a:rPr>
              <a:t>Mamadysh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62144" y="3660647"/>
            <a:ext cx="647700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4620">
              <a:lnSpc>
                <a:spcPts val="910"/>
              </a:lnSpc>
            </a:pPr>
            <a:r>
              <a:rPr sz="800" spc="-5" dirty="0">
                <a:latin typeface="Calibri"/>
                <a:cs typeface="Calibri"/>
              </a:rPr>
              <a:t>Yelabuga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9880" y="2090927"/>
            <a:ext cx="792480" cy="160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1285">
              <a:lnSpc>
                <a:spcPts val="910"/>
              </a:lnSpc>
            </a:pPr>
            <a:r>
              <a:rPr sz="800" spc="-5" dirty="0">
                <a:latin typeface="Calibri"/>
                <a:cs typeface="Calibri"/>
              </a:rPr>
              <a:t>Mendeleevsk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93507" y="3448811"/>
            <a:ext cx="792480" cy="158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ts val="900"/>
              </a:lnSpc>
            </a:pPr>
            <a:r>
              <a:rPr sz="800" spc="-5" dirty="0">
                <a:latin typeface="Calibri"/>
                <a:cs typeface="Calibri"/>
              </a:rPr>
              <a:t>Borovetsk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32347" y="1748027"/>
            <a:ext cx="792480" cy="158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ts val="900"/>
              </a:lnSpc>
            </a:pPr>
            <a:r>
              <a:rPr sz="800" spc="-5" dirty="0">
                <a:latin typeface="Calibri"/>
                <a:cs typeface="Calibri"/>
              </a:rPr>
              <a:t>Staraya</a:t>
            </a:r>
            <a:r>
              <a:rPr sz="800" spc="-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Igra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97379" y="2944367"/>
            <a:ext cx="649605" cy="1219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ts val="900"/>
              </a:lnSpc>
            </a:pPr>
            <a:r>
              <a:rPr sz="800" spc="-5" dirty="0">
                <a:latin typeface="Calibri"/>
                <a:cs typeface="Calibri"/>
              </a:rPr>
              <a:t>Vyatka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river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37476" y="2874264"/>
            <a:ext cx="647700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905"/>
              </a:lnSpc>
            </a:pPr>
            <a:r>
              <a:rPr sz="800" dirty="0">
                <a:latin typeface="Calibri"/>
                <a:cs typeface="Calibri"/>
              </a:rPr>
              <a:t>Kama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river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3776" y="4131564"/>
            <a:ext cx="647700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910"/>
              </a:lnSpc>
            </a:pPr>
            <a:r>
              <a:rPr sz="800" dirty="0">
                <a:latin typeface="Calibri"/>
                <a:cs typeface="Calibri"/>
              </a:rPr>
              <a:t>Kama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river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40395" y="562355"/>
            <a:ext cx="792480" cy="160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7329">
              <a:lnSpc>
                <a:spcPts val="905"/>
              </a:lnSpc>
            </a:pPr>
            <a:r>
              <a:rPr sz="800" spc="-5" dirty="0">
                <a:latin typeface="Calibri"/>
                <a:cs typeface="Calibri"/>
              </a:rPr>
              <a:t>Druzhky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27376" y="6464808"/>
            <a:ext cx="4777740" cy="123825"/>
          </a:xfrm>
          <a:custGeom>
            <a:avLst/>
            <a:gdLst/>
            <a:ahLst/>
            <a:cxnLst/>
            <a:rect l="l" t="t" r="r" b="b"/>
            <a:pathLst>
              <a:path w="4777740" h="123825">
                <a:moveTo>
                  <a:pt x="0" y="0"/>
                </a:moveTo>
                <a:lnTo>
                  <a:pt x="4777739" y="0"/>
                </a:lnTo>
                <a:lnTo>
                  <a:pt x="4777739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96240" y="3246120"/>
            <a:ext cx="647700" cy="158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sz="800" spc="-5" dirty="0">
                <a:latin typeface="Calibri"/>
                <a:cs typeface="Calibri"/>
              </a:rPr>
              <a:t>Sotiy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7196" y="5233415"/>
            <a:ext cx="647700" cy="1238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ts val="910"/>
              </a:lnSpc>
            </a:pPr>
            <a:r>
              <a:rPr sz="800" spc="-5" dirty="0">
                <a:latin typeface="Calibri"/>
                <a:cs typeface="Calibri"/>
              </a:rPr>
              <a:t>Otarka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river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ECA5358A-AC4E-CBB0-EB33-50ED2206E2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950" y="3979922"/>
            <a:ext cx="8531860" cy="2402205"/>
          </a:xfrm>
          <a:custGeom>
            <a:avLst/>
            <a:gdLst/>
            <a:ahLst/>
            <a:cxnLst/>
            <a:rect l="l" t="t" r="r" b="b"/>
            <a:pathLst>
              <a:path w="8531860" h="2402204">
                <a:moveTo>
                  <a:pt x="8131035" y="0"/>
                </a:moveTo>
                <a:lnTo>
                  <a:pt x="400316" y="0"/>
                </a:lnTo>
                <a:lnTo>
                  <a:pt x="353630" y="2693"/>
                </a:lnTo>
                <a:lnTo>
                  <a:pt x="308526" y="10573"/>
                </a:lnTo>
                <a:lnTo>
                  <a:pt x="265304" y="23338"/>
                </a:lnTo>
                <a:lnTo>
                  <a:pt x="224265" y="40689"/>
                </a:lnTo>
                <a:lnTo>
                  <a:pt x="185709" y="62326"/>
                </a:lnTo>
                <a:lnTo>
                  <a:pt x="149936" y="87947"/>
                </a:lnTo>
                <a:lnTo>
                  <a:pt x="117247" y="117252"/>
                </a:lnTo>
                <a:lnTo>
                  <a:pt x="87943" y="149942"/>
                </a:lnTo>
                <a:lnTo>
                  <a:pt x="62323" y="185714"/>
                </a:lnTo>
                <a:lnTo>
                  <a:pt x="40687" y="224270"/>
                </a:lnTo>
                <a:lnTo>
                  <a:pt x="23337" y="265309"/>
                </a:lnTo>
                <a:lnTo>
                  <a:pt x="10572" y="308530"/>
                </a:lnTo>
                <a:lnTo>
                  <a:pt x="2693" y="353632"/>
                </a:lnTo>
                <a:lnTo>
                  <a:pt x="0" y="400316"/>
                </a:lnTo>
                <a:lnTo>
                  <a:pt x="0" y="2001519"/>
                </a:lnTo>
                <a:lnTo>
                  <a:pt x="2693" y="2048203"/>
                </a:lnTo>
                <a:lnTo>
                  <a:pt x="10572" y="2093305"/>
                </a:lnTo>
                <a:lnTo>
                  <a:pt x="23337" y="2136525"/>
                </a:lnTo>
                <a:lnTo>
                  <a:pt x="40687" y="2177563"/>
                </a:lnTo>
                <a:lnTo>
                  <a:pt x="62323" y="2216118"/>
                </a:lnTo>
                <a:lnTo>
                  <a:pt x="87943" y="2251889"/>
                </a:lnTo>
                <a:lnTo>
                  <a:pt x="117247" y="2284577"/>
                </a:lnTo>
                <a:lnTo>
                  <a:pt x="149936" y="2313881"/>
                </a:lnTo>
                <a:lnTo>
                  <a:pt x="185709" y="2339501"/>
                </a:lnTo>
                <a:lnTo>
                  <a:pt x="224265" y="2361136"/>
                </a:lnTo>
                <a:lnTo>
                  <a:pt x="265304" y="2378486"/>
                </a:lnTo>
                <a:lnTo>
                  <a:pt x="308526" y="2391251"/>
                </a:lnTo>
                <a:lnTo>
                  <a:pt x="353630" y="2399130"/>
                </a:lnTo>
                <a:lnTo>
                  <a:pt x="400316" y="2401823"/>
                </a:lnTo>
                <a:lnTo>
                  <a:pt x="8131035" y="2401823"/>
                </a:lnTo>
                <a:lnTo>
                  <a:pt x="8177721" y="2399130"/>
                </a:lnTo>
                <a:lnTo>
                  <a:pt x="8222825" y="2391251"/>
                </a:lnTo>
                <a:lnTo>
                  <a:pt x="8266047" y="2378486"/>
                </a:lnTo>
                <a:lnTo>
                  <a:pt x="8307086" y="2361136"/>
                </a:lnTo>
                <a:lnTo>
                  <a:pt x="8345642" y="2339501"/>
                </a:lnTo>
                <a:lnTo>
                  <a:pt x="8381415" y="2313881"/>
                </a:lnTo>
                <a:lnTo>
                  <a:pt x="8414104" y="2284577"/>
                </a:lnTo>
                <a:lnTo>
                  <a:pt x="8443408" y="2251889"/>
                </a:lnTo>
                <a:lnTo>
                  <a:pt x="8469028" y="2216118"/>
                </a:lnTo>
                <a:lnTo>
                  <a:pt x="8490664" y="2177563"/>
                </a:lnTo>
                <a:lnTo>
                  <a:pt x="8508014" y="2136525"/>
                </a:lnTo>
                <a:lnTo>
                  <a:pt x="8520779" y="2093305"/>
                </a:lnTo>
                <a:lnTo>
                  <a:pt x="8528658" y="2048203"/>
                </a:lnTo>
                <a:lnTo>
                  <a:pt x="8531352" y="2001519"/>
                </a:lnTo>
                <a:lnTo>
                  <a:pt x="8531352" y="400316"/>
                </a:lnTo>
                <a:lnTo>
                  <a:pt x="8528658" y="353632"/>
                </a:lnTo>
                <a:lnTo>
                  <a:pt x="8520779" y="308530"/>
                </a:lnTo>
                <a:lnTo>
                  <a:pt x="8508014" y="265309"/>
                </a:lnTo>
                <a:lnTo>
                  <a:pt x="8490664" y="224270"/>
                </a:lnTo>
                <a:lnTo>
                  <a:pt x="8469028" y="185714"/>
                </a:lnTo>
                <a:lnTo>
                  <a:pt x="8443408" y="149942"/>
                </a:lnTo>
                <a:lnTo>
                  <a:pt x="8414104" y="117252"/>
                </a:lnTo>
                <a:lnTo>
                  <a:pt x="8381415" y="87947"/>
                </a:lnTo>
                <a:lnTo>
                  <a:pt x="8345642" y="62326"/>
                </a:lnTo>
                <a:lnTo>
                  <a:pt x="8307086" y="40689"/>
                </a:lnTo>
                <a:lnTo>
                  <a:pt x="8266047" y="23338"/>
                </a:lnTo>
                <a:lnTo>
                  <a:pt x="8222825" y="10573"/>
                </a:lnTo>
                <a:lnTo>
                  <a:pt x="8177721" y="2693"/>
                </a:lnTo>
                <a:lnTo>
                  <a:pt x="8131035" y="0"/>
                </a:lnTo>
                <a:close/>
              </a:path>
            </a:pathLst>
          </a:custGeom>
          <a:solidFill>
            <a:srgbClr val="DB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950" y="3979923"/>
            <a:ext cx="8531860" cy="2402205"/>
          </a:xfrm>
          <a:custGeom>
            <a:avLst/>
            <a:gdLst/>
            <a:ahLst/>
            <a:cxnLst/>
            <a:rect l="l" t="t" r="r" b="b"/>
            <a:pathLst>
              <a:path w="8531860" h="2402204">
                <a:moveTo>
                  <a:pt x="0" y="400316"/>
                </a:moveTo>
                <a:lnTo>
                  <a:pt x="2693" y="353632"/>
                </a:lnTo>
                <a:lnTo>
                  <a:pt x="10572" y="308530"/>
                </a:lnTo>
                <a:lnTo>
                  <a:pt x="23337" y="265309"/>
                </a:lnTo>
                <a:lnTo>
                  <a:pt x="40687" y="224270"/>
                </a:lnTo>
                <a:lnTo>
                  <a:pt x="62323" y="185714"/>
                </a:lnTo>
                <a:lnTo>
                  <a:pt x="87943" y="149942"/>
                </a:lnTo>
                <a:lnTo>
                  <a:pt x="117247" y="117252"/>
                </a:lnTo>
                <a:lnTo>
                  <a:pt x="149936" y="87947"/>
                </a:lnTo>
                <a:lnTo>
                  <a:pt x="185709" y="62326"/>
                </a:lnTo>
                <a:lnTo>
                  <a:pt x="224265" y="40689"/>
                </a:lnTo>
                <a:lnTo>
                  <a:pt x="265304" y="23338"/>
                </a:lnTo>
                <a:lnTo>
                  <a:pt x="308526" y="10573"/>
                </a:lnTo>
                <a:lnTo>
                  <a:pt x="353630" y="2693"/>
                </a:lnTo>
                <a:lnTo>
                  <a:pt x="400316" y="0"/>
                </a:lnTo>
                <a:lnTo>
                  <a:pt x="8131035" y="0"/>
                </a:lnTo>
                <a:lnTo>
                  <a:pt x="8177721" y="2693"/>
                </a:lnTo>
                <a:lnTo>
                  <a:pt x="8222825" y="10573"/>
                </a:lnTo>
                <a:lnTo>
                  <a:pt x="8266047" y="23338"/>
                </a:lnTo>
                <a:lnTo>
                  <a:pt x="8307086" y="40689"/>
                </a:lnTo>
                <a:lnTo>
                  <a:pt x="8345642" y="62326"/>
                </a:lnTo>
                <a:lnTo>
                  <a:pt x="8381415" y="87947"/>
                </a:lnTo>
                <a:lnTo>
                  <a:pt x="8414104" y="117252"/>
                </a:lnTo>
                <a:lnTo>
                  <a:pt x="8443408" y="149942"/>
                </a:lnTo>
                <a:lnTo>
                  <a:pt x="8469028" y="185714"/>
                </a:lnTo>
                <a:lnTo>
                  <a:pt x="8490664" y="224270"/>
                </a:lnTo>
                <a:lnTo>
                  <a:pt x="8508014" y="265309"/>
                </a:lnTo>
                <a:lnTo>
                  <a:pt x="8520779" y="308530"/>
                </a:lnTo>
                <a:lnTo>
                  <a:pt x="8528658" y="353632"/>
                </a:lnTo>
                <a:lnTo>
                  <a:pt x="8531352" y="400316"/>
                </a:lnTo>
                <a:lnTo>
                  <a:pt x="8531352" y="2001520"/>
                </a:lnTo>
                <a:lnTo>
                  <a:pt x="8528658" y="2048203"/>
                </a:lnTo>
                <a:lnTo>
                  <a:pt x="8520779" y="2093305"/>
                </a:lnTo>
                <a:lnTo>
                  <a:pt x="8508014" y="2136525"/>
                </a:lnTo>
                <a:lnTo>
                  <a:pt x="8490664" y="2177563"/>
                </a:lnTo>
                <a:lnTo>
                  <a:pt x="8469028" y="2216118"/>
                </a:lnTo>
                <a:lnTo>
                  <a:pt x="8443408" y="2251889"/>
                </a:lnTo>
                <a:lnTo>
                  <a:pt x="8414104" y="2284577"/>
                </a:lnTo>
                <a:lnTo>
                  <a:pt x="8381415" y="2313881"/>
                </a:lnTo>
                <a:lnTo>
                  <a:pt x="8345642" y="2339501"/>
                </a:lnTo>
                <a:lnTo>
                  <a:pt x="8307086" y="2361136"/>
                </a:lnTo>
                <a:lnTo>
                  <a:pt x="8266047" y="2378486"/>
                </a:lnTo>
                <a:lnTo>
                  <a:pt x="8222825" y="2391251"/>
                </a:lnTo>
                <a:lnTo>
                  <a:pt x="8177721" y="2399130"/>
                </a:lnTo>
                <a:lnTo>
                  <a:pt x="8131035" y="2401824"/>
                </a:lnTo>
                <a:lnTo>
                  <a:pt x="400316" y="2401824"/>
                </a:lnTo>
                <a:lnTo>
                  <a:pt x="353630" y="2399130"/>
                </a:lnTo>
                <a:lnTo>
                  <a:pt x="308526" y="2391251"/>
                </a:lnTo>
                <a:lnTo>
                  <a:pt x="265304" y="2378486"/>
                </a:lnTo>
                <a:lnTo>
                  <a:pt x="224265" y="2361136"/>
                </a:lnTo>
                <a:lnTo>
                  <a:pt x="185709" y="2339501"/>
                </a:lnTo>
                <a:lnTo>
                  <a:pt x="149936" y="2313881"/>
                </a:lnTo>
                <a:lnTo>
                  <a:pt x="117247" y="2284577"/>
                </a:lnTo>
                <a:lnTo>
                  <a:pt x="87943" y="2251889"/>
                </a:lnTo>
                <a:lnTo>
                  <a:pt x="62323" y="2216118"/>
                </a:lnTo>
                <a:lnTo>
                  <a:pt x="40687" y="2177563"/>
                </a:lnTo>
                <a:lnTo>
                  <a:pt x="23337" y="2136525"/>
                </a:lnTo>
                <a:lnTo>
                  <a:pt x="10572" y="2093305"/>
                </a:lnTo>
                <a:lnTo>
                  <a:pt x="2693" y="2048203"/>
                </a:lnTo>
                <a:lnTo>
                  <a:pt x="0" y="2001520"/>
                </a:lnTo>
                <a:lnTo>
                  <a:pt x="0" y="40031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8941" y="727706"/>
            <a:ext cx="4404360" cy="3116580"/>
          </a:xfrm>
          <a:custGeom>
            <a:avLst/>
            <a:gdLst/>
            <a:ahLst/>
            <a:cxnLst/>
            <a:rect l="l" t="t" r="r" b="b"/>
            <a:pathLst>
              <a:path w="4404359" h="3116579">
                <a:moveTo>
                  <a:pt x="3884917" y="0"/>
                </a:moveTo>
                <a:lnTo>
                  <a:pt x="519442" y="0"/>
                </a:lnTo>
                <a:lnTo>
                  <a:pt x="472162" y="2122"/>
                </a:lnTo>
                <a:lnTo>
                  <a:pt x="426072" y="8368"/>
                </a:lnTo>
                <a:lnTo>
                  <a:pt x="381354" y="18554"/>
                </a:lnTo>
                <a:lnTo>
                  <a:pt x="338192" y="32497"/>
                </a:lnTo>
                <a:lnTo>
                  <a:pt x="296769" y="50013"/>
                </a:lnTo>
                <a:lnTo>
                  <a:pt x="257270" y="70919"/>
                </a:lnTo>
                <a:lnTo>
                  <a:pt x="219876" y="95031"/>
                </a:lnTo>
                <a:lnTo>
                  <a:pt x="184772" y="122166"/>
                </a:lnTo>
                <a:lnTo>
                  <a:pt x="152141" y="152141"/>
                </a:lnTo>
                <a:lnTo>
                  <a:pt x="122166" y="184772"/>
                </a:lnTo>
                <a:lnTo>
                  <a:pt x="95031" y="219876"/>
                </a:lnTo>
                <a:lnTo>
                  <a:pt x="70919" y="257270"/>
                </a:lnTo>
                <a:lnTo>
                  <a:pt x="50013" y="296769"/>
                </a:lnTo>
                <a:lnTo>
                  <a:pt x="32497" y="338192"/>
                </a:lnTo>
                <a:lnTo>
                  <a:pt x="18554" y="381354"/>
                </a:lnTo>
                <a:lnTo>
                  <a:pt x="8368" y="426072"/>
                </a:lnTo>
                <a:lnTo>
                  <a:pt x="2122" y="472162"/>
                </a:lnTo>
                <a:lnTo>
                  <a:pt x="0" y="519442"/>
                </a:lnTo>
                <a:lnTo>
                  <a:pt x="0" y="2597137"/>
                </a:lnTo>
                <a:lnTo>
                  <a:pt x="2122" y="2644417"/>
                </a:lnTo>
                <a:lnTo>
                  <a:pt x="8368" y="2690507"/>
                </a:lnTo>
                <a:lnTo>
                  <a:pt x="18554" y="2735225"/>
                </a:lnTo>
                <a:lnTo>
                  <a:pt x="32497" y="2778387"/>
                </a:lnTo>
                <a:lnTo>
                  <a:pt x="50013" y="2819810"/>
                </a:lnTo>
                <a:lnTo>
                  <a:pt x="70919" y="2859309"/>
                </a:lnTo>
                <a:lnTo>
                  <a:pt x="95031" y="2896703"/>
                </a:lnTo>
                <a:lnTo>
                  <a:pt x="122166" y="2931807"/>
                </a:lnTo>
                <a:lnTo>
                  <a:pt x="152141" y="2964438"/>
                </a:lnTo>
                <a:lnTo>
                  <a:pt x="184772" y="2994413"/>
                </a:lnTo>
                <a:lnTo>
                  <a:pt x="219876" y="3021548"/>
                </a:lnTo>
                <a:lnTo>
                  <a:pt x="257270" y="3045660"/>
                </a:lnTo>
                <a:lnTo>
                  <a:pt x="296769" y="3066566"/>
                </a:lnTo>
                <a:lnTo>
                  <a:pt x="338192" y="3084082"/>
                </a:lnTo>
                <a:lnTo>
                  <a:pt x="381354" y="3098025"/>
                </a:lnTo>
                <a:lnTo>
                  <a:pt x="426072" y="3108211"/>
                </a:lnTo>
                <a:lnTo>
                  <a:pt x="472162" y="3114457"/>
                </a:lnTo>
                <a:lnTo>
                  <a:pt x="519442" y="3116580"/>
                </a:lnTo>
                <a:lnTo>
                  <a:pt x="3884917" y="3116580"/>
                </a:lnTo>
                <a:lnTo>
                  <a:pt x="3932197" y="3114457"/>
                </a:lnTo>
                <a:lnTo>
                  <a:pt x="3978287" y="3108211"/>
                </a:lnTo>
                <a:lnTo>
                  <a:pt x="4023005" y="3098025"/>
                </a:lnTo>
                <a:lnTo>
                  <a:pt x="4066167" y="3084082"/>
                </a:lnTo>
                <a:lnTo>
                  <a:pt x="4107590" y="3066566"/>
                </a:lnTo>
                <a:lnTo>
                  <a:pt x="4147089" y="3045660"/>
                </a:lnTo>
                <a:lnTo>
                  <a:pt x="4184483" y="3021548"/>
                </a:lnTo>
                <a:lnTo>
                  <a:pt x="4219587" y="2994413"/>
                </a:lnTo>
                <a:lnTo>
                  <a:pt x="4252218" y="2964438"/>
                </a:lnTo>
                <a:lnTo>
                  <a:pt x="4282193" y="2931807"/>
                </a:lnTo>
                <a:lnTo>
                  <a:pt x="4309328" y="2896703"/>
                </a:lnTo>
                <a:lnTo>
                  <a:pt x="4333440" y="2859309"/>
                </a:lnTo>
                <a:lnTo>
                  <a:pt x="4354346" y="2819810"/>
                </a:lnTo>
                <a:lnTo>
                  <a:pt x="4371862" y="2778387"/>
                </a:lnTo>
                <a:lnTo>
                  <a:pt x="4385805" y="2735225"/>
                </a:lnTo>
                <a:lnTo>
                  <a:pt x="4395991" y="2690507"/>
                </a:lnTo>
                <a:lnTo>
                  <a:pt x="4402237" y="2644417"/>
                </a:lnTo>
                <a:lnTo>
                  <a:pt x="4404360" y="2597137"/>
                </a:lnTo>
                <a:lnTo>
                  <a:pt x="4404360" y="519442"/>
                </a:lnTo>
                <a:lnTo>
                  <a:pt x="4402237" y="472162"/>
                </a:lnTo>
                <a:lnTo>
                  <a:pt x="4395991" y="426072"/>
                </a:lnTo>
                <a:lnTo>
                  <a:pt x="4385805" y="381354"/>
                </a:lnTo>
                <a:lnTo>
                  <a:pt x="4371862" y="338192"/>
                </a:lnTo>
                <a:lnTo>
                  <a:pt x="4354346" y="296769"/>
                </a:lnTo>
                <a:lnTo>
                  <a:pt x="4333440" y="257270"/>
                </a:lnTo>
                <a:lnTo>
                  <a:pt x="4309328" y="219876"/>
                </a:lnTo>
                <a:lnTo>
                  <a:pt x="4282193" y="184772"/>
                </a:lnTo>
                <a:lnTo>
                  <a:pt x="4252218" y="152141"/>
                </a:lnTo>
                <a:lnTo>
                  <a:pt x="4219587" y="122166"/>
                </a:lnTo>
                <a:lnTo>
                  <a:pt x="4184483" y="95031"/>
                </a:lnTo>
                <a:lnTo>
                  <a:pt x="4147089" y="70919"/>
                </a:lnTo>
                <a:lnTo>
                  <a:pt x="4107590" y="50013"/>
                </a:lnTo>
                <a:lnTo>
                  <a:pt x="4066167" y="32497"/>
                </a:lnTo>
                <a:lnTo>
                  <a:pt x="4023005" y="18554"/>
                </a:lnTo>
                <a:lnTo>
                  <a:pt x="3978287" y="8368"/>
                </a:lnTo>
                <a:lnTo>
                  <a:pt x="3932197" y="2122"/>
                </a:lnTo>
                <a:lnTo>
                  <a:pt x="3884917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8941" y="727706"/>
            <a:ext cx="4404360" cy="3116580"/>
          </a:xfrm>
          <a:custGeom>
            <a:avLst/>
            <a:gdLst/>
            <a:ahLst/>
            <a:cxnLst/>
            <a:rect l="l" t="t" r="r" b="b"/>
            <a:pathLst>
              <a:path w="4404359" h="3116579">
                <a:moveTo>
                  <a:pt x="0" y="519442"/>
                </a:moveTo>
                <a:lnTo>
                  <a:pt x="2122" y="472162"/>
                </a:lnTo>
                <a:lnTo>
                  <a:pt x="8368" y="426072"/>
                </a:lnTo>
                <a:lnTo>
                  <a:pt x="18554" y="381354"/>
                </a:lnTo>
                <a:lnTo>
                  <a:pt x="32497" y="338192"/>
                </a:lnTo>
                <a:lnTo>
                  <a:pt x="50013" y="296769"/>
                </a:lnTo>
                <a:lnTo>
                  <a:pt x="70919" y="257270"/>
                </a:lnTo>
                <a:lnTo>
                  <a:pt x="95031" y="219876"/>
                </a:lnTo>
                <a:lnTo>
                  <a:pt x="122166" y="184772"/>
                </a:lnTo>
                <a:lnTo>
                  <a:pt x="152141" y="152141"/>
                </a:lnTo>
                <a:lnTo>
                  <a:pt x="184772" y="122166"/>
                </a:lnTo>
                <a:lnTo>
                  <a:pt x="219876" y="95031"/>
                </a:lnTo>
                <a:lnTo>
                  <a:pt x="257270" y="70919"/>
                </a:lnTo>
                <a:lnTo>
                  <a:pt x="296769" y="50013"/>
                </a:lnTo>
                <a:lnTo>
                  <a:pt x="338192" y="32497"/>
                </a:lnTo>
                <a:lnTo>
                  <a:pt x="381354" y="18554"/>
                </a:lnTo>
                <a:lnTo>
                  <a:pt x="426072" y="8368"/>
                </a:lnTo>
                <a:lnTo>
                  <a:pt x="472162" y="2122"/>
                </a:lnTo>
                <a:lnTo>
                  <a:pt x="519442" y="0"/>
                </a:lnTo>
                <a:lnTo>
                  <a:pt x="3884917" y="0"/>
                </a:lnTo>
                <a:lnTo>
                  <a:pt x="3932197" y="2122"/>
                </a:lnTo>
                <a:lnTo>
                  <a:pt x="3978287" y="8368"/>
                </a:lnTo>
                <a:lnTo>
                  <a:pt x="4023005" y="18554"/>
                </a:lnTo>
                <a:lnTo>
                  <a:pt x="4066167" y="32497"/>
                </a:lnTo>
                <a:lnTo>
                  <a:pt x="4107590" y="50013"/>
                </a:lnTo>
                <a:lnTo>
                  <a:pt x="4147089" y="70919"/>
                </a:lnTo>
                <a:lnTo>
                  <a:pt x="4184483" y="95031"/>
                </a:lnTo>
                <a:lnTo>
                  <a:pt x="4219587" y="122166"/>
                </a:lnTo>
                <a:lnTo>
                  <a:pt x="4252218" y="152141"/>
                </a:lnTo>
                <a:lnTo>
                  <a:pt x="4282193" y="184772"/>
                </a:lnTo>
                <a:lnTo>
                  <a:pt x="4309328" y="219876"/>
                </a:lnTo>
                <a:lnTo>
                  <a:pt x="4333440" y="257270"/>
                </a:lnTo>
                <a:lnTo>
                  <a:pt x="4354346" y="296769"/>
                </a:lnTo>
                <a:lnTo>
                  <a:pt x="4371862" y="338192"/>
                </a:lnTo>
                <a:lnTo>
                  <a:pt x="4385805" y="381354"/>
                </a:lnTo>
                <a:lnTo>
                  <a:pt x="4395991" y="426072"/>
                </a:lnTo>
                <a:lnTo>
                  <a:pt x="4402237" y="472162"/>
                </a:lnTo>
                <a:lnTo>
                  <a:pt x="4404360" y="519442"/>
                </a:lnTo>
                <a:lnTo>
                  <a:pt x="4404360" y="2597137"/>
                </a:lnTo>
                <a:lnTo>
                  <a:pt x="4402237" y="2644417"/>
                </a:lnTo>
                <a:lnTo>
                  <a:pt x="4395991" y="2690507"/>
                </a:lnTo>
                <a:lnTo>
                  <a:pt x="4385805" y="2735225"/>
                </a:lnTo>
                <a:lnTo>
                  <a:pt x="4371862" y="2778387"/>
                </a:lnTo>
                <a:lnTo>
                  <a:pt x="4354346" y="2819810"/>
                </a:lnTo>
                <a:lnTo>
                  <a:pt x="4333440" y="2859309"/>
                </a:lnTo>
                <a:lnTo>
                  <a:pt x="4309328" y="2896703"/>
                </a:lnTo>
                <a:lnTo>
                  <a:pt x="4282193" y="2931807"/>
                </a:lnTo>
                <a:lnTo>
                  <a:pt x="4252218" y="2964438"/>
                </a:lnTo>
                <a:lnTo>
                  <a:pt x="4219587" y="2994413"/>
                </a:lnTo>
                <a:lnTo>
                  <a:pt x="4184483" y="3021548"/>
                </a:lnTo>
                <a:lnTo>
                  <a:pt x="4147089" y="3045660"/>
                </a:lnTo>
                <a:lnTo>
                  <a:pt x="4107590" y="3066566"/>
                </a:lnTo>
                <a:lnTo>
                  <a:pt x="4066167" y="3084082"/>
                </a:lnTo>
                <a:lnTo>
                  <a:pt x="4023005" y="3098025"/>
                </a:lnTo>
                <a:lnTo>
                  <a:pt x="3978287" y="3108211"/>
                </a:lnTo>
                <a:lnTo>
                  <a:pt x="3932197" y="3114457"/>
                </a:lnTo>
                <a:lnTo>
                  <a:pt x="3884917" y="3116580"/>
                </a:lnTo>
                <a:lnTo>
                  <a:pt x="519442" y="3116580"/>
                </a:lnTo>
                <a:lnTo>
                  <a:pt x="472162" y="3114457"/>
                </a:lnTo>
                <a:lnTo>
                  <a:pt x="426072" y="3108211"/>
                </a:lnTo>
                <a:lnTo>
                  <a:pt x="381354" y="3098025"/>
                </a:lnTo>
                <a:lnTo>
                  <a:pt x="338192" y="3084082"/>
                </a:lnTo>
                <a:lnTo>
                  <a:pt x="296769" y="3066566"/>
                </a:lnTo>
                <a:lnTo>
                  <a:pt x="257270" y="3045660"/>
                </a:lnTo>
                <a:lnTo>
                  <a:pt x="219876" y="3021548"/>
                </a:lnTo>
                <a:lnTo>
                  <a:pt x="184772" y="2994413"/>
                </a:lnTo>
                <a:lnTo>
                  <a:pt x="152141" y="2964438"/>
                </a:lnTo>
                <a:lnTo>
                  <a:pt x="122166" y="2931807"/>
                </a:lnTo>
                <a:lnTo>
                  <a:pt x="95031" y="2896703"/>
                </a:lnTo>
                <a:lnTo>
                  <a:pt x="70919" y="2859309"/>
                </a:lnTo>
                <a:lnTo>
                  <a:pt x="50013" y="2819810"/>
                </a:lnTo>
                <a:lnTo>
                  <a:pt x="32497" y="2778387"/>
                </a:lnTo>
                <a:lnTo>
                  <a:pt x="18554" y="2735225"/>
                </a:lnTo>
                <a:lnTo>
                  <a:pt x="8368" y="2690507"/>
                </a:lnTo>
                <a:lnTo>
                  <a:pt x="2122" y="2644417"/>
                </a:lnTo>
                <a:lnTo>
                  <a:pt x="0" y="2597137"/>
                </a:lnTo>
                <a:lnTo>
                  <a:pt x="0" y="519442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50" y="727706"/>
            <a:ext cx="3994785" cy="3116580"/>
          </a:xfrm>
          <a:custGeom>
            <a:avLst/>
            <a:gdLst/>
            <a:ahLst/>
            <a:cxnLst/>
            <a:rect l="l" t="t" r="r" b="b"/>
            <a:pathLst>
              <a:path w="3994785" h="3116579">
                <a:moveTo>
                  <a:pt x="3474961" y="0"/>
                </a:moveTo>
                <a:lnTo>
                  <a:pt x="519442" y="0"/>
                </a:lnTo>
                <a:lnTo>
                  <a:pt x="472162" y="2122"/>
                </a:lnTo>
                <a:lnTo>
                  <a:pt x="426072" y="8368"/>
                </a:lnTo>
                <a:lnTo>
                  <a:pt x="381354" y="18554"/>
                </a:lnTo>
                <a:lnTo>
                  <a:pt x="338192" y="32497"/>
                </a:lnTo>
                <a:lnTo>
                  <a:pt x="296769" y="50013"/>
                </a:lnTo>
                <a:lnTo>
                  <a:pt x="257270" y="70919"/>
                </a:lnTo>
                <a:lnTo>
                  <a:pt x="219876" y="95031"/>
                </a:lnTo>
                <a:lnTo>
                  <a:pt x="184772" y="122166"/>
                </a:lnTo>
                <a:lnTo>
                  <a:pt x="152141" y="152141"/>
                </a:lnTo>
                <a:lnTo>
                  <a:pt x="122166" y="184772"/>
                </a:lnTo>
                <a:lnTo>
                  <a:pt x="95031" y="219876"/>
                </a:lnTo>
                <a:lnTo>
                  <a:pt x="70919" y="257270"/>
                </a:lnTo>
                <a:lnTo>
                  <a:pt x="50013" y="296769"/>
                </a:lnTo>
                <a:lnTo>
                  <a:pt x="32497" y="338192"/>
                </a:lnTo>
                <a:lnTo>
                  <a:pt x="18554" y="381354"/>
                </a:lnTo>
                <a:lnTo>
                  <a:pt x="8368" y="426072"/>
                </a:lnTo>
                <a:lnTo>
                  <a:pt x="2122" y="472162"/>
                </a:lnTo>
                <a:lnTo>
                  <a:pt x="0" y="519442"/>
                </a:lnTo>
                <a:lnTo>
                  <a:pt x="0" y="2597150"/>
                </a:lnTo>
                <a:lnTo>
                  <a:pt x="2122" y="2644427"/>
                </a:lnTo>
                <a:lnTo>
                  <a:pt x="8368" y="2690516"/>
                </a:lnTo>
                <a:lnTo>
                  <a:pt x="18554" y="2735233"/>
                </a:lnTo>
                <a:lnTo>
                  <a:pt x="32497" y="2778393"/>
                </a:lnTo>
                <a:lnTo>
                  <a:pt x="50013" y="2819815"/>
                </a:lnTo>
                <a:lnTo>
                  <a:pt x="70919" y="2859313"/>
                </a:lnTo>
                <a:lnTo>
                  <a:pt x="95031" y="2896706"/>
                </a:lnTo>
                <a:lnTo>
                  <a:pt x="122166" y="2931809"/>
                </a:lnTo>
                <a:lnTo>
                  <a:pt x="152141" y="2964440"/>
                </a:lnTo>
                <a:lnTo>
                  <a:pt x="184772" y="2994414"/>
                </a:lnTo>
                <a:lnTo>
                  <a:pt x="219876" y="3021549"/>
                </a:lnTo>
                <a:lnTo>
                  <a:pt x="257270" y="3045661"/>
                </a:lnTo>
                <a:lnTo>
                  <a:pt x="296769" y="3066566"/>
                </a:lnTo>
                <a:lnTo>
                  <a:pt x="338192" y="3084082"/>
                </a:lnTo>
                <a:lnTo>
                  <a:pt x="381354" y="3098025"/>
                </a:lnTo>
                <a:lnTo>
                  <a:pt x="426072" y="3108211"/>
                </a:lnTo>
                <a:lnTo>
                  <a:pt x="472162" y="3114457"/>
                </a:lnTo>
                <a:lnTo>
                  <a:pt x="519442" y="3116580"/>
                </a:lnTo>
                <a:lnTo>
                  <a:pt x="3474961" y="3116580"/>
                </a:lnTo>
                <a:lnTo>
                  <a:pt x="3522241" y="3114457"/>
                </a:lnTo>
                <a:lnTo>
                  <a:pt x="3568331" y="3108211"/>
                </a:lnTo>
                <a:lnTo>
                  <a:pt x="3613049" y="3098025"/>
                </a:lnTo>
                <a:lnTo>
                  <a:pt x="3656211" y="3084082"/>
                </a:lnTo>
                <a:lnTo>
                  <a:pt x="3697634" y="3066566"/>
                </a:lnTo>
                <a:lnTo>
                  <a:pt x="3737133" y="3045661"/>
                </a:lnTo>
                <a:lnTo>
                  <a:pt x="3774527" y="3021549"/>
                </a:lnTo>
                <a:lnTo>
                  <a:pt x="3809631" y="2994414"/>
                </a:lnTo>
                <a:lnTo>
                  <a:pt x="3842262" y="2964440"/>
                </a:lnTo>
                <a:lnTo>
                  <a:pt x="3872237" y="2931809"/>
                </a:lnTo>
                <a:lnTo>
                  <a:pt x="3899372" y="2896706"/>
                </a:lnTo>
                <a:lnTo>
                  <a:pt x="3923484" y="2859313"/>
                </a:lnTo>
                <a:lnTo>
                  <a:pt x="3944390" y="2819815"/>
                </a:lnTo>
                <a:lnTo>
                  <a:pt x="3961906" y="2778393"/>
                </a:lnTo>
                <a:lnTo>
                  <a:pt x="3975849" y="2735233"/>
                </a:lnTo>
                <a:lnTo>
                  <a:pt x="3986035" y="2690516"/>
                </a:lnTo>
                <a:lnTo>
                  <a:pt x="3992281" y="2644427"/>
                </a:lnTo>
                <a:lnTo>
                  <a:pt x="3994404" y="2597150"/>
                </a:lnTo>
                <a:lnTo>
                  <a:pt x="3994404" y="519442"/>
                </a:lnTo>
                <a:lnTo>
                  <a:pt x="3992281" y="472162"/>
                </a:lnTo>
                <a:lnTo>
                  <a:pt x="3986035" y="426072"/>
                </a:lnTo>
                <a:lnTo>
                  <a:pt x="3975849" y="381354"/>
                </a:lnTo>
                <a:lnTo>
                  <a:pt x="3961906" y="338192"/>
                </a:lnTo>
                <a:lnTo>
                  <a:pt x="3944390" y="296769"/>
                </a:lnTo>
                <a:lnTo>
                  <a:pt x="3923484" y="257270"/>
                </a:lnTo>
                <a:lnTo>
                  <a:pt x="3899372" y="219876"/>
                </a:lnTo>
                <a:lnTo>
                  <a:pt x="3872237" y="184772"/>
                </a:lnTo>
                <a:lnTo>
                  <a:pt x="3842262" y="152141"/>
                </a:lnTo>
                <a:lnTo>
                  <a:pt x="3809631" y="122166"/>
                </a:lnTo>
                <a:lnTo>
                  <a:pt x="3774527" y="95031"/>
                </a:lnTo>
                <a:lnTo>
                  <a:pt x="3737133" y="70919"/>
                </a:lnTo>
                <a:lnTo>
                  <a:pt x="3697634" y="50013"/>
                </a:lnTo>
                <a:lnTo>
                  <a:pt x="3656211" y="32497"/>
                </a:lnTo>
                <a:lnTo>
                  <a:pt x="3613049" y="18554"/>
                </a:lnTo>
                <a:lnTo>
                  <a:pt x="3568331" y="8368"/>
                </a:lnTo>
                <a:lnTo>
                  <a:pt x="3522241" y="2122"/>
                </a:lnTo>
                <a:lnTo>
                  <a:pt x="3474961" y="0"/>
                </a:lnTo>
                <a:close/>
              </a:path>
            </a:pathLst>
          </a:custGeom>
          <a:solidFill>
            <a:srgbClr val="EB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950" y="727706"/>
            <a:ext cx="3994785" cy="3116580"/>
          </a:xfrm>
          <a:custGeom>
            <a:avLst/>
            <a:gdLst/>
            <a:ahLst/>
            <a:cxnLst/>
            <a:rect l="l" t="t" r="r" b="b"/>
            <a:pathLst>
              <a:path w="3994785" h="3116579">
                <a:moveTo>
                  <a:pt x="0" y="519442"/>
                </a:moveTo>
                <a:lnTo>
                  <a:pt x="2122" y="472162"/>
                </a:lnTo>
                <a:lnTo>
                  <a:pt x="8368" y="426072"/>
                </a:lnTo>
                <a:lnTo>
                  <a:pt x="18554" y="381354"/>
                </a:lnTo>
                <a:lnTo>
                  <a:pt x="32497" y="338192"/>
                </a:lnTo>
                <a:lnTo>
                  <a:pt x="50013" y="296769"/>
                </a:lnTo>
                <a:lnTo>
                  <a:pt x="70919" y="257270"/>
                </a:lnTo>
                <a:lnTo>
                  <a:pt x="95031" y="219876"/>
                </a:lnTo>
                <a:lnTo>
                  <a:pt x="122166" y="184772"/>
                </a:lnTo>
                <a:lnTo>
                  <a:pt x="152141" y="152141"/>
                </a:lnTo>
                <a:lnTo>
                  <a:pt x="184772" y="122166"/>
                </a:lnTo>
                <a:lnTo>
                  <a:pt x="219876" y="95031"/>
                </a:lnTo>
                <a:lnTo>
                  <a:pt x="257270" y="70919"/>
                </a:lnTo>
                <a:lnTo>
                  <a:pt x="296769" y="50013"/>
                </a:lnTo>
                <a:lnTo>
                  <a:pt x="338192" y="32497"/>
                </a:lnTo>
                <a:lnTo>
                  <a:pt x="381354" y="18554"/>
                </a:lnTo>
                <a:lnTo>
                  <a:pt x="426072" y="8368"/>
                </a:lnTo>
                <a:lnTo>
                  <a:pt x="472162" y="2122"/>
                </a:lnTo>
                <a:lnTo>
                  <a:pt x="519442" y="0"/>
                </a:lnTo>
                <a:lnTo>
                  <a:pt x="3474961" y="0"/>
                </a:lnTo>
                <a:lnTo>
                  <a:pt x="3522241" y="2122"/>
                </a:lnTo>
                <a:lnTo>
                  <a:pt x="3568331" y="8368"/>
                </a:lnTo>
                <a:lnTo>
                  <a:pt x="3613049" y="18554"/>
                </a:lnTo>
                <a:lnTo>
                  <a:pt x="3656211" y="32497"/>
                </a:lnTo>
                <a:lnTo>
                  <a:pt x="3697634" y="50013"/>
                </a:lnTo>
                <a:lnTo>
                  <a:pt x="3737133" y="70919"/>
                </a:lnTo>
                <a:lnTo>
                  <a:pt x="3774527" y="95031"/>
                </a:lnTo>
                <a:lnTo>
                  <a:pt x="3809631" y="122166"/>
                </a:lnTo>
                <a:lnTo>
                  <a:pt x="3842262" y="152141"/>
                </a:lnTo>
                <a:lnTo>
                  <a:pt x="3872237" y="184772"/>
                </a:lnTo>
                <a:lnTo>
                  <a:pt x="3899372" y="219876"/>
                </a:lnTo>
                <a:lnTo>
                  <a:pt x="3923484" y="257270"/>
                </a:lnTo>
                <a:lnTo>
                  <a:pt x="3944390" y="296769"/>
                </a:lnTo>
                <a:lnTo>
                  <a:pt x="3961906" y="338192"/>
                </a:lnTo>
                <a:lnTo>
                  <a:pt x="3975849" y="381354"/>
                </a:lnTo>
                <a:lnTo>
                  <a:pt x="3986035" y="426072"/>
                </a:lnTo>
                <a:lnTo>
                  <a:pt x="3992281" y="472162"/>
                </a:lnTo>
                <a:lnTo>
                  <a:pt x="3994404" y="519442"/>
                </a:lnTo>
                <a:lnTo>
                  <a:pt x="3994404" y="2597150"/>
                </a:lnTo>
                <a:lnTo>
                  <a:pt x="3992281" y="2644427"/>
                </a:lnTo>
                <a:lnTo>
                  <a:pt x="3986035" y="2690516"/>
                </a:lnTo>
                <a:lnTo>
                  <a:pt x="3975849" y="2735233"/>
                </a:lnTo>
                <a:lnTo>
                  <a:pt x="3961906" y="2778393"/>
                </a:lnTo>
                <a:lnTo>
                  <a:pt x="3944390" y="2819815"/>
                </a:lnTo>
                <a:lnTo>
                  <a:pt x="3923484" y="2859313"/>
                </a:lnTo>
                <a:lnTo>
                  <a:pt x="3899372" y="2896706"/>
                </a:lnTo>
                <a:lnTo>
                  <a:pt x="3872237" y="2931809"/>
                </a:lnTo>
                <a:lnTo>
                  <a:pt x="3842262" y="2964440"/>
                </a:lnTo>
                <a:lnTo>
                  <a:pt x="3809631" y="2994414"/>
                </a:lnTo>
                <a:lnTo>
                  <a:pt x="3774527" y="3021549"/>
                </a:lnTo>
                <a:lnTo>
                  <a:pt x="3737133" y="3045661"/>
                </a:lnTo>
                <a:lnTo>
                  <a:pt x="3697634" y="3066566"/>
                </a:lnTo>
                <a:lnTo>
                  <a:pt x="3656211" y="3084082"/>
                </a:lnTo>
                <a:lnTo>
                  <a:pt x="3613049" y="3098025"/>
                </a:lnTo>
                <a:lnTo>
                  <a:pt x="3568331" y="3108211"/>
                </a:lnTo>
                <a:lnTo>
                  <a:pt x="3522241" y="3114457"/>
                </a:lnTo>
                <a:lnTo>
                  <a:pt x="3474961" y="3116580"/>
                </a:lnTo>
                <a:lnTo>
                  <a:pt x="519442" y="3116580"/>
                </a:lnTo>
                <a:lnTo>
                  <a:pt x="472162" y="3114457"/>
                </a:lnTo>
                <a:lnTo>
                  <a:pt x="426072" y="3108211"/>
                </a:lnTo>
                <a:lnTo>
                  <a:pt x="381354" y="3098025"/>
                </a:lnTo>
                <a:lnTo>
                  <a:pt x="338192" y="3084082"/>
                </a:lnTo>
                <a:lnTo>
                  <a:pt x="296769" y="3066566"/>
                </a:lnTo>
                <a:lnTo>
                  <a:pt x="257270" y="3045661"/>
                </a:lnTo>
                <a:lnTo>
                  <a:pt x="219876" y="3021549"/>
                </a:lnTo>
                <a:lnTo>
                  <a:pt x="184772" y="2994414"/>
                </a:lnTo>
                <a:lnTo>
                  <a:pt x="152141" y="2964440"/>
                </a:lnTo>
                <a:lnTo>
                  <a:pt x="122166" y="2931809"/>
                </a:lnTo>
                <a:lnTo>
                  <a:pt x="95031" y="2896706"/>
                </a:lnTo>
                <a:lnTo>
                  <a:pt x="70919" y="2859313"/>
                </a:lnTo>
                <a:lnTo>
                  <a:pt x="50013" y="2819815"/>
                </a:lnTo>
                <a:lnTo>
                  <a:pt x="32497" y="2778393"/>
                </a:lnTo>
                <a:lnTo>
                  <a:pt x="18554" y="2735233"/>
                </a:lnTo>
                <a:lnTo>
                  <a:pt x="8368" y="2690516"/>
                </a:lnTo>
                <a:lnTo>
                  <a:pt x="2122" y="2644427"/>
                </a:lnTo>
                <a:lnTo>
                  <a:pt x="0" y="2597150"/>
                </a:lnTo>
                <a:lnTo>
                  <a:pt x="0" y="519442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9620" y="836676"/>
            <a:ext cx="4221479" cy="20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08460" y="3026416"/>
            <a:ext cx="361442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3415">
              <a:lnSpc>
                <a:spcPct val="100000"/>
              </a:lnSpc>
            </a:pP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MSW processing with  </a:t>
            </a: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environmentally </a:t>
            </a:r>
            <a:r>
              <a:rPr sz="2000" b="1" spc="-5" dirty="0">
                <a:solidFill>
                  <a:srgbClr val="214E94"/>
                </a:solidFill>
                <a:latin typeface="Calibri"/>
                <a:cs typeface="Calibri"/>
              </a:rPr>
              <a:t>friendly</a:t>
            </a:r>
            <a:r>
              <a:rPr sz="2000" b="1" spc="-15" dirty="0">
                <a:solidFill>
                  <a:srgbClr val="214E9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4E94"/>
                </a:solidFill>
                <a:latin typeface="Calibri"/>
                <a:cs typeface="Calibri"/>
              </a:rPr>
              <a:t>pyrolysis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518" y="4417811"/>
            <a:ext cx="416369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Reducing the </a:t>
            </a:r>
            <a:r>
              <a:rPr sz="2000" b="1" spc="-10" dirty="0">
                <a:solidFill>
                  <a:srgbClr val="4F6228"/>
                </a:solidFill>
                <a:latin typeface="Calibri"/>
                <a:cs typeface="Calibri"/>
              </a:rPr>
              <a:t>population </a:t>
            </a:r>
            <a:r>
              <a:rPr sz="2000" b="1" spc="-15" dirty="0">
                <a:solidFill>
                  <a:srgbClr val="4F6228"/>
                </a:solidFill>
                <a:latin typeface="Calibri"/>
                <a:cs typeface="Calibri"/>
              </a:rPr>
              <a:t>charges </a:t>
            </a:r>
            <a:r>
              <a:rPr sz="2000" b="1" spc="-10" dirty="0">
                <a:solidFill>
                  <a:srgbClr val="4F6228"/>
                </a:solidFill>
                <a:latin typeface="Calibri"/>
                <a:cs typeface="Calibri"/>
              </a:rPr>
              <a:t>for 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disposal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of </a:t>
            </a:r>
            <a:r>
              <a:rPr sz="2000" b="1" spc="-45" dirty="0">
                <a:solidFill>
                  <a:srgbClr val="4F6228"/>
                </a:solidFill>
                <a:latin typeface="Calibri"/>
                <a:cs typeface="Calibri"/>
              </a:rPr>
              <a:t>MSW,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by an </a:t>
            </a:r>
            <a:r>
              <a:rPr sz="2000" b="1" spc="-10" dirty="0">
                <a:solidFill>
                  <a:srgbClr val="4F6228"/>
                </a:solidFill>
                <a:latin typeface="Calibri"/>
                <a:cs typeface="Calibri"/>
              </a:rPr>
              <a:t>amount 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corresponding </a:t>
            </a:r>
            <a:r>
              <a:rPr sz="2000" b="1" spc="-15" dirty="0">
                <a:solidFill>
                  <a:srgbClr val="4F6228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65%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of the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amount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of  </a:t>
            </a:r>
            <a:r>
              <a:rPr sz="2000" b="1" spc="-10" dirty="0">
                <a:solidFill>
                  <a:srgbClr val="4F6228"/>
                </a:solidFill>
                <a:latin typeface="Calibri"/>
                <a:cs typeface="Calibri"/>
              </a:rPr>
              <a:t>payment for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the placement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MSW </a:t>
            </a:r>
            <a:r>
              <a:rPr sz="2000" b="1" spc="-30" dirty="0">
                <a:solidFill>
                  <a:srgbClr val="4F6228"/>
                </a:solidFill>
                <a:latin typeface="Calibri"/>
                <a:cs typeface="Calibri"/>
              </a:rPr>
              <a:t>at  </a:t>
            </a:r>
            <a:r>
              <a:rPr sz="2000" b="1" dirty="0">
                <a:solidFill>
                  <a:srgbClr val="4F6228"/>
                </a:solidFill>
                <a:latin typeface="Calibri"/>
                <a:cs typeface="Calibri"/>
              </a:rPr>
              <a:t>the</a:t>
            </a:r>
            <a:r>
              <a:rPr sz="2000" b="1" spc="-75" dirty="0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F6228"/>
                </a:solidFill>
                <a:latin typeface="Calibri"/>
                <a:cs typeface="Calibri"/>
              </a:rPr>
              <a:t>landfill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58028" y="4152900"/>
            <a:ext cx="2849878" cy="208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175" y="1461516"/>
            <a:ext cx="4294632" cy="2103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9959" y="1563624"/>
            <a:ext cx="129539" cy="401320"/>
          </a:xfrm>
          <a:custGeom>
            <a:avLst/>
            <a:gdLst/>
            <a:ahLst/>
            <a:cxnLst/>
            <a:rect l="l" t="t" r="r" b="b"/>
            <a:pathLst>
              <a:path w="129539" h="401319">
                <a:moveTo>
                  <a:pt x="0" y="400812"/>
                </a:moveTo>
                <a:lnTo>
                  <a:pt x="71628" y="0"/>
                </a:lnTo>
                <a:lnTo>
                  <a:pt x="129539" y="0"/>
                </a:lnTo>
              </a:path>
            </a:pathLst>
          </a:custGeom>
          <a:ln w="9524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7496" y="1336548"/>
            <a:ext cx="1051559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19500" y="1368552"/>
            <a:ext cx="932815" cy="502920"/>
          </a:xfrm>
          <a:prstGeom prst="rect">
            <a:avLst/>
          </a:prstGeom>
          <a:solidFill>
            <a:srgbClr val="FFFFFF">
              <a:alpha val="90194"/>
            </a:srgbClr>
          </a:solidFill>
          <a:ln w="12700">
            <a:solidFill>
              <a:srgbClr val="4F81BD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7465" marR="32384" algn="ctr">
              <a:lnSpc>
                <a:spcPct val="102000"/>
              </a:lnSpc>
              <a:spcBef>
                <a:spcPts val="25"/>
              </a:spcBef>
            </a:pPr>
            <a:r>
              <a:rPr sz="1000" dirty="0">
                <a:solidFill>
                  <a:srgbClr val="4F81BD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F81BD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4F81BD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4F81BD"/>
                </a:solidFill>
                <a:latin typeface="Calibri"/>
                <a:cs typeface="Calibri"/>
              </a:rPr>
              <a:t>ron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4F81BD"/>
                </a:solidFill>
                <a:latin typeface="Calibri"/>
                <a:cs typeface="Calibri"/>
              </a:rPr>
              <a:t>nta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ll</a:t>
            </a:r>
            <a:r>
              <a:rPr sz="1000" spc="-5" dirty="0">
                <a:solidFill>
                  <a:srgbClr val="4F81BD"/>
                </a:solidFill>
                <a:latin typeface="Calibri"/>
                <a:cs typeface="Calibri"/>
              </a:rPr>
              <a:t>y  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safe processing;  81%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416" y="2651760"/>
            <a:ext cx="1011935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2420" y="2683764"/>
            <a:ext cx="893444" cy="658495"/>
          </a:xfrm>
          <a:prstGeom prst="rect">
            <a:avLst/>
          </a:prstGeom>
          <a:solidFill>
            <a:srgbClr val="FFFFFF">
              <a:alpha val="90194"/>
            </a:srgbClr>
          </a:solidFill>
          <a:ln w="12700">
            <a:solidFill>
              <a:srgbClr val="C0504D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9845" marR="24130" indent="1905" algn="ctr">
              <a:lnSpc>
                <a:spcPct val="101699"/>
              </a:lnSpc>
              <a:spcBef>
                <a:spcPts val="30"/>
              </a:spcBef>
            </a:pP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Disposal </a:t>
            </a:r>
            <a:r>
              <a:rPr sz="1000" spc="-5" dirty="0">
                <a:solidFill>
                  <a:srgbClr val="4F81BD"/>
                </a:solidFill>
                <a:latin typeface="Calibri"/>
                <a:cs typeface="Calibri"/>
              </a:rPr>
              <a:t>of  MSW of the 5th  and 4th hazard  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class;</a:t>
            </a:r>
            <a:r>
              <a:rPr sz="1000" spc="-5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F81BD"/>
                </a:solidFill>
                <a:latin typeface="Calibri"/>
                <a:cs typeface="Calibri"/>
              </a:rPr>
              <a:t>19%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3618" y="1045317"/>
            <a:ext cx="33394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595958"/>
                </a:solidFill>
                <a:latin typeface="Calibri"/>
                <a:cs typeface="Calibri"/>
              </a:rPr>
              <a:t>REDUCING THE </a:t>
            </a:r>
            <a:r>
              <a:rPr sz="1600" b="1" spc="-20" dirty="0">
                <a:solidFill>
                  <a:srgbClr val="595958"/>
                </a:solidFill>
                <a:latin typeface="Calibri"/>
                <a:cs typeface="Calibri"/>
              </a:rPr>
              <a:t>LOAD </a:t>
            </a:r>
            <a:r>
              <a:rPr sz="1600" b="1" spc="-5" dirty="0">
                <a:solidFill>
                  <a:srgbClr val="595958"/>
                </a:solidFill>
                <a:latin typeface="Calibri"/>
                <a:cs typeface="Calibri"/>
              </a:rPr>
              <a:t>ON THE</a:t>
            </a:r>
            <a:r>
              <a:rPr sz="1600" b="1" spc="20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95958"/>
                </a:solidFill>
                <a:latin typeface="Calibri"/>
                <a:cs typeface="Calibri"/>
              </a:rPr>
              <a:t>ECOLOGY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6492" y="960119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0"/>
                </a:moveTo>
                <a:lnTo>
                  <a:pt x="4572000" y="0"/>
                </a:lnTo>
                <a:lnTo>
                  <a:pt x="45720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23076" y="1574291"/>
            <a:ext cx="426720" cy="143510"/>
          </a:xfrm>
          <a:prstGeom prst="rect">
            <a:avLst/>
          </a:prstGeom>
          <a:solidFill>
            <a:srgbClr val="F8EEE4"/>
          </a:solidFill>
        </p:spPr>
        <p:txBody>
          <a:bodyPr vert="horz" wrap="square" lIns="0" tIns="3048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40"/>
              </a:spcBef>
            </a:pP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waste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8" y="2610611"/>
            <a:ext cx="792480" cy="251460"/>
          </a:xfrm>
          <a:custGeom>
            <a:avLst/>
            <a:gdLst/>
            <a:ahLst/>
            <a:cxnLst/>
            <a:rect l="l" t="t" r="r" b="b"/>
            <a:pathLst>
              <a:path w="792479" h="251460">
                <a:moveTo>
                  <a:pt x="0" y="0"/>
                </a:moveTo>
                <a:lnTo>
                  <a:pt x="792479" y="0"/>
                </a:lnTo>
                <a:lnTo>
                  <a:pt x="792479" y="251460"/>
                </a:lnTo>
                <a:lnTo>
                  <a:pt x="0" y="251460"/>
                </a:lnTo>
                <a:lnTo>
                  <a:pt x="0" y="0"/>
                </a:lnTo>
                <a:close/>
              </a:path>
            </a:pathLst>
          </a:custGeom>
          <a:solidFill>
            <a:srgbClr val="F8E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66379" y="2641803"/>
            <a:ext cx="34734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</a:pPr>
            <a:r>
              <a:rPr sz="700" b="1" spc="-5" dirty="0">
                <a:solidFill>
                  <a:srgbClr val="214E94"/>
                </a:solidFill>
                <a:latin typeface="Calibri"/>
                <a:cs typeface="Calibri"/>
              </a:rPr>
              <a:t>P</a:t>
            </a:r>
            <a:r>
              <a:rPr sz="700" b="1" spc="-15" dirty="0">
                <a:solidFill>
                  <a:srgbClr val="214E94"/>
                </a:solidFill>
                <a:latin typeface="Calibri"/>
                <a:cs typeface="Calibri"/>
              </a:rPr>
              <a:t>y</a:t>
            </a:r>
            <a:r>
              <a:rPr sz="700" b="1" spc="-5" dirty="0">
                <a:solidFill>
                  <a:srgbClr val="214E94"/>
                </a:solidFill>
                <a:latin typeface="Calibri"/>
                <a:cs typeface="Calibri"/>
              </a:rPr>
              <a:t>r</a:t>
            </a: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ol</a:t>
            </a:r>
            <a:r>
              <a:rPr sz="700" b="1" spc="-15" dirty="0">
                <a:solidFill>
                  <a:srgbClr val="214E94"/>
                </a:solidFill>
                <a:latin typeface="Calibri"/>
                <a:cs typeface="Calibri"/>
              </a:rPr>
              <a:t>y</a:t>
            </a: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si</a:t>
            </a:r>
            <a:r>
              <a:rPr sz="700" b="1" spc="-5" dirty="0">
                <a:solidFill>
                  <a:srgbClr val="214E94"/>
                </a:solidFill>
                <a:latin typeface="Calibri"/>
                <a:cs typeface="Calibri"/>
              </a:rPr>
              <a:t>s  </a:t>
            </a: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fuel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3471" y="1805939"/>
            <a:ext cx="690880" cy="106680"/>
          </a:xfrm>
          <a:prstGeom prst="rect">
            <a:avLst/>
          </a:prstGeom>
          <a:solidFill>
            <a:srgbClr val="FFFFBD"/>
          </a:solidFill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795"/>
              </a:lnSpc>
            </a:pPr>
            <a:r>
              <a:rPr sz="700" b="1" spc="-10" dirty="0">
                <a:solidFill>
                  <a:srgbClr val="FF0000"/>
                </a:solidFill>
                <a:latin typeface="Calibri"/>
                <a:cs typeface="Calibri"/>
              </a:rPr>
              <a:t>420 </a:t>
            </a:r>
            <a:r>
              <a:rPr sz="700" b="1" dirty="0">
                <a:solidFill>
                  <a:srgbClr val="FF0000"/>
                </a:solidFill>
                <a:latin typeface="Calibri"/>
                <a:cs typeface="Calibri"/>
              </a:rPr>
              <a:t>◦C </a:t>
            </a:r>
            <a:r>
              <a:rPr sz="700" b="1" spc="-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700" b="1" spc="-10" dirty="0">
                <a:solidFill>
                  <a:srgbClr val="FF0000"/>
                </a:solidFill>
                <a:latin typeface="Calibri"/>
                <a:cs typeface="Calibri"/>
              </a:rPr>
              <a:t>950</a:t>
            </a:r>
            <a:r>
              <a:rPr sz="7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F0000"/>
                </a:solidFill>
                <a:latin typeface="Calibri"/>
                <a:cs typeface="Calibri"/>
              </a:rPr>
              <a:t>◦C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00188" y="912875"/>
            <a:ext cx="688975" cy="143510"/>
          </a:xfrm>
          <a:custGeom>
            <a:avLst/>
            <a:gdLst/>
            <a:ahLst/>
            <a:cxnLst/>
            <a:rect l="l" t="t" r="r" b="b"/>
            <a:pathLst>
              <a:path w="688975" h="143509">
                <a:moveTo>
                  <a:pt x="0" y="0"/>
                </a:moveTo>
                <a:lnTo>
                  <a:pt x="688848" y="0"/>
                </a:lnTo>
                <a:lnTo>
                  <a:pt x="688848" y="143255"/>
                </a:lnTo>
                <a:lnTo>
                  <a:pt x="0" y="143255"/>
                </a:lnTo>
                <a:lnTo>
                  <a:pt x="0" y="0"/>
                </a:lnTo>
                <a:close/>
              </a:path>
            </a:pathLst>
          </a:custGeom>
          <a:solidFill>
            <a:srgbClr val="F6E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70102" y="943556"/>
            <a:ext cx="347345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pyrolysis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35823" y="1057655"/>
            <a:ext cx="553720" cy="108585"/>
          </a:xfrm>
          <a:custGeom>
            <a:avLst/>
            <a:gdLst/>
            <a:ahLst/>
            <a:cxnLst/>
            <a:rect l="l" t="t" r="r" b="b"/>
            <a:pathLst>
              <a:path w="553720" h="108584">
                <a:moveTo>
                  <a:pt x="0" y="0"/>
                </a:moveTo>
                <a:lnTo>
                  <a:pt x="553212" y="0"/>
                </a:lnTo>
                <a:lnTo>
                  <a:pt x="553212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F6E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59952" y="1089049"/>
            <a:ext cx="148590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solidFill>
                  <a:srgbClr val="214E94"/>
                </a:solidFill>
                <a:latin typeface="Calibri"/>
                <a:cs typeface="Calibri"/>
              </a:rPr>
              <a:t>g</a:t>
            </a:r>
            <a:r>
              <a:rPr sz="700" b="1" spc="-5" dirty="0">
                <a:solidFill>
                  <a:srgbClr val="214E94"/>
                </a:solidFill>
                <a:latin typeface="Calibri"/>
                <a:cs typeface="Calibri"/>
              </a:rPr>
              <a:t>as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81188" y="2546604"/>
            <a:ext cx="662940" cy="196850"/>
          </a:xfrm>
          <a:prstGeom prst="rect">
            <a:avLst/>
          </a:prstGeom>
          <a:solidFill>
            <a:srgbClr val="F6E9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45"/>
              </a:spcBef>
            </a:pPr>
            <a:r>
              <a:rPr sz="700" b="1" spc="-10" dirty="0">
                <a:solidFill>
                  <a:srgbClr val="214E94"/>
                </a:solidFill>
                <a:latin typeface="Calibri"/>
                <a:cs typeface="Calibri"/>
              </a:rPr>
              <a:t>Semi-coke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919" y="216408"/>
            <a:ext cx="1321307" cy="414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418491" y="211439"/>
            <a:ext cx="10344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Summ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y</a:t>
            </a:r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741DC084-5176-933C-2B96-BB51F0E41A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4E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421</Words>
  <Application>Microsoft Office PowerPoint</Application>
  <PresentationFormat>Экран (4:3)</PresentationFormat>
  <Paragraphs>132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Times New Roman</vt:lpstr>
      <vt:lpstr>Office Theme</vt:lpstr>
      <vt:lpstr>Презентация PowerPoint</vt:lpstr>
      <vt:lpstr>Waste preparation before disposal</vt:lpstr>
      <vt:lpstr>"G - 1.5 Gasifier" RDF Processing unit</vt:lpstr>
      <vt:lpstr>Specifications</vt:lpstr>
      <vt:lpstr>MSW and factory waste disposal scheme</vt:lpstr>
      <vt:lpstr>MSW distributed processing scheme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Ветроэнергетические установки (ВЭУ)</dc:title>
  <dc:creator>Айрат Абдрахманов</dc:creator>
  <cp:lastModifiedBy>Идрисов Зуфар Альбертович</cp:lastModifiedBy>
  <cp:revision>5</cp:revision>
  <dcterms:created xsi:type="dcterms:W3CDTF">2023-04-03T14:52:11Z</dcterms:created>
  <dcterms:modified xsi:type="dcterms:W3CDTF">2023-04-25T12:02:48Z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Creator">
    <vt:lpwstr>Acrobat PDFMaker 15 для PowerPoint</vt:lpwstr>
  </property>
  <property fmtid="{D5CDD505-2E9C-101B-9397-08002B2CF9AE}" pid="4" name="LastSaved">
    <vt:filetime>2023-04-03T00:00:00Z</vt:filetime>
  </property>
</Properties>
</file>